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7" r:id="rId40"/>
    <p:sldId id="299" r:id="rId41"/>
    <p:sldId id="295" r:id="rId42"/>
  </p:sldIdLst>
  <p:sldSz cx="75565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CECB"/>
          </a:solidFill>
        </a:fill>
      </a:tcStyle>
    </a:wholeTbl>
    <a:band2H>
      <a:tcTxStyle/>
      <a:tcStyle>
        <a:tcBdr/>
        <a:fill>
          <a:solidFill>
            <a:srgbClr val="F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ECB"/>
          </a:solidFill>
        </a:fill>
      </a:tcStyle>
    </a:wholeTbl>
    <a:band2H>
      <a:tcTxStyle/>
      <a:tcStyle>
        <a:tcBdr/>
        <a:fill>
          <a:solidFill>
            <a:srgbClr val="F2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54"/>
    <p:restoredTop sz="94676"/>
  </p:normalViewPr>
  <p:slideViewPr>
    <p:cSldViewPr snapToGrid="0">
      <p:cViewPr>
        <p:scale>
          <a:sx n="100" d="100"/>
          <a:sy n="100" d="100"/>
        </p:scale>
        <p:origin x="768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Trebuchet MS"/>
      </a:defRPr>
    </a:lvl1pPr>
    <a:lvl2pPr indent="228600" defTabSz="457200" latinLnBrk="0">
      <a:defRPr sz="1200">
        <a:latin typeface="+mn-lt"/>
        <a:ea typeface="+mn-ea"/>
        <a:cs typeface="+mn-cs"/>
        <a:sym typeface="Trebuchet MS"/>
      </a:defRPr>
    </a:lvl2pPr>
    <a:lvl3pPr indent="457200" defTabSz="457200" latinLnBrk="0">
      <a:defRPr sz="1200">
        <a:latin typeface="+mn-lt"/>
        <a:ea typeface="+mn-ea"/>
        <a:cs typeface="+mn-cs"/>
        <a:sym typeface="Trebuchet MS"/>
      </a:defRPr>
    </a:lvl3pPr>
    <a:lvl4pPr indent="685800" defTabSz="457200" latinLnBrk="0">
      <a:defRPr sz="1200">
        <a:latin typeface="+mn-lt"/>
        <a:ea typeface="+mn-ea"/>
        <a:cs typeface="+mn-cs"/>
        <a:sym typeface="Trebuchet MS"/>
      </a:defRPr>
    </a:lvl4pPr>
    <a:lvl5pPr indent="914400" defTabSz="457200" latinLnBrk="0">
      <a:defRPr sz="1200">
        <a:latin typeface="+mn-lt"/>
        <a:ea typeface="+mn-ea"/>
        <a:cs typeface="+mn-cs"/>
        <a:sym typeface="Trebuchet MS"/>
      </a:defRPr>
    </a:lvl5pPr>
    <a:lvl6pPr indent="1143000" defTabSz="457200" latinLnBrk="0">
      <a:defRPr sz="1200">
        <a:latin typeface="+mn-lt"/>
        <a:ea typeface="+mn-ea"/>
        <a:cs typeface="+mn-cs"/>
        <a:sym typeface="Trebuchet MS"/>
      </a:defRPr>
    </a:lvl6pPr>
    <a:lvl7pPr indent="1371600" defTabSz="457200" latinLnBrk="0">
      <a:defRPr sz="1200">
        <a:latin typeface="+mn-lt"/>
        <a:ea typeface="+mn-ea"/>
        <a:cs typeface="+mn-cs"/>
        <a:sym typeface="Trebuchet MS"/>
      </a:defRPr>
    </a:lvl7pPr>
    <a:lvl8pPr indent="1600200" defTabSz="457200" latinLnBrk="0">
      <a:defRPr sz="1200">
        <a:latin typeface="+mn-lt"/>
        <a:ea typeface="+mn-ea"/>
        <a:cs typeface="+mn-cs"/>
        <a:sym typeface="Trebuchet MS"/>
      </a:defRPr>
    </a:lvl8pPr>
    <a:lvl9pPr indent="1828800" defTabSz="457200" latinLnBrk="0">
      <a:defRPr sz="1200">
        <a:latin typeface="+mn-lt"/>
        <a:ea typeface="+mn-ea"/>
        <a:cs typeface="+mn-cs"/>
        <a:sym typeface="Trebuchet M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6996" y="-13204"/>
            <a:ext cx="7577825" cy="10719807"/>
            <a:chOff x="0" y="0"/>
            <a:chExt cx="7577824" cy="10719806"/>
          </a:xfrm>
        </p:grpSpPr>
        <p:sp>
          <p:nvSpPr>
            <p:cNvPr id="22" name="Straight Connector 16"/>
            <p:cNvSpPr/>
            <p:nvPr/>
          </p:nvSpPr>
          <p:spPr>
            <a:xfrm flipV="1">
              <a:off x="4247057" y="6524054"/>
              <a:ext cx="3324129" cy="4182552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17"/>
            <p:cNvSpPr/>
            <p:nvPr/>
          </p:nvSpPr>
          <p:spPr>
            <a:xfrm>
              <a:off x="5827012" y="13203"/>
              <a:ext cx="1007531" cy="10693403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18"/>
            <p:cNvSpPr/>
            <p:nvPr/>
          </p:nvSpPr>
          <p:spPr>
            <a:xfrm>
              <a:off x="5702382" y="13205"/>
              <a:ext cx="1875443" cy="1070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19239" y="0"/>
                  </a:moveTo>
                  <a:lnTo>
                    <a:pt x="0" y="21573"/>
                  </a:lnTo>
                  <a:lnTo>
                    <a:pt x="21573" y="21600"/>
                  </a:lnTo>
                  <a:cubicBezTo>
                    <a:pt x="21600" y="14409"/>
                    <a:pt x="21466" y="7218"/>
                    <a:pt x="21493" y="27"/>
                  </a:cubicBezTo>
                  <a:lnTo>
                    <a:pt x="19239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Freeform 19"/>
            <p:cNvSpPr/>
            <p:nvPr/>
          </p:nvSpPr>
          <p:spPr>
            <a:xfrm>
              <a:off x="5961258" y="1"/>
              <a:ext cx="1609929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600" extrusionOk="0">
                  <a:moveTo>
                    <a:pt x="0" y="0"/>
                  </a:moveTo>
                  <a:lnTo>
                    <a:pt x="13316" y="21600"/>
                  </a:lnTo>
                  <a:lnTo>
                    <a:pt x="21569" y="21600"/>
                  </a:lnTo>
                  <a:cubicBezTo>
                    <a:pt x="21537" y="14400"/>
                    <a:pt x="21600" y="7200"/>
                    <a:pt x="215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20"/>
            <p:cNvSpPr/>
            <p:nvPr/>
          </p:nvSpPr>
          <p:spPr>
            <a:xfrm>
              <a:off x="5492479" y="6125603"/>
              <a:ext cx="2077184" cy="45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544" y="0"/>
                  </a:lnTo>
                  <a:cubicBezTo>
                    <a:pt x="21563" y="7200"/>
                    <a:pt x="21581" y="1440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Freeform 21"/>
            <p:cNvSpPr/>
            <p:nvPr/>
          </p:nvSpPr>
          <p:spPr>
            <a:xfrm>
              <a:off x="5800337" y="1"/>
              <a:ext cx="1770850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16" y="21600"/>
                  </a:lnTo>
                  <a:lnTo>
                    <a:pt x="21600" y="21573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D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reeform 22"/>
            <p:cNvSpPr/>
            <p:nvPr/>
          </p:nvSpPr>
          <p:spPr>
            <a:xfrm>
              <a:off x="6862533" y="1"/>
              <a:ext cx="708655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3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553" y="14400"/>
                    <a:pt x="21505" y="7200"/>
                    <a:pt x="21458" y="0"/>
                  </a:cubicBezTo>
                  <a:lnTo>
                    <a:pt x="17053" y="0"/>
                  </a:lnTo>
                  <a:close/>
                </a:path>
              </a:pathLst>
            </a:custGeom>
            <a:solidFill>
              <a:srgbClr val="F1947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Freeform 23"/>
            <p:cNvSpPr/>
            <p:nvPr/>
          </p:nvSpPr>
          <p:spPr>
            <a:xfrm>
              <a:off x="6681930" y="-1"/>
              <a:ext cx="881568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0" y="0"/>
                  </a:moveTo>
                  <a:lnTo>
                    <a:pt x="18966" y="21600"/>
                  </a:lnTo>
                  <a:lnTo>
                    <a:pt x="21552" y="21600"/>
                  </a:lnTo>
                  <a:cubicBezTo>
                    <a:pt x="21600" y="14391"/>
                    <a:pt x="21217" y="7209"/>
                    <a:pt x="212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Freeform 24"/>
            <p:cNvSpPr/>
            <p:nvPr/>
          </p:nvSpPr>
          <p:spPr>
            <a:xfrm>
              <a:off x="6667936" y="7643802"/>
              <a:ext cx="904141" cy="306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500" y="0"/>
                  </a:lnTo>
                  <a:cubicBezTo>
                    <a:pt x="21533" y="7181"/>
                    <a:pt x="21567" y="14363"/>
                    <a:pt x="21600" y="21544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27"/>
            <p:cNvSpPr/>
            <p:nvPr/>
          </p:nvSpPr>
          <p:spPr>
            <a:xfrm>
              <a:off x="-1" y="-1"/>
              <a:ext cx="713671" cy="888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"/>
                  </a:moveTo>
                  <a:lnTo>
                    <a:pt x="21600" y="0"/>
                  </a:lnTo>
                  <a:lnTo>
                    <a:pt x="21600" y="64"/>
                  </a:lnTo>
                  <a:lnTo>
                    <a:pt x="0" y="2160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934310" y="3749292"/>
            <a:ext cx="4815137" cy="2567012"/>
          </a:xfrm>
          <a:prstGeom prst="rect">
            <a:avLst/>
          </a:prstGeom>
        </p:spPr>
        <p:txBody>
          <a:bodyPr anchor="b"/>
          <a:lstStyle>
            <a:lvl1pPr algn="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34310" y="6316300"/>
            <a:ext cx="4815137" cy="171035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377829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755659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13349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511319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503766" y="7485380"/>
            <a:ext cx="5245680" cy="883692"/>
          </a:xfrm>
          <a:prstGeom prst="rect">
            <a:avLst/>
          </a:prstGeom>
        </p:spPr>
        <p:txBody>
          <a:bodyPr anchor="b"/>
          <a:lstStyle>
            <a:lvl1pPr>
              <a:defRPr sz="1900"/>
            </a:lvl1pPr>
          </a:lstStyle>
          <a:p>
            <a:r>
              <a:t>Title Text</a:t>
            </a:r>
          </a:p>
        </p:txBody>
      </p:sp>
      <p:sp>
        <p:nvSpPr>
          <p:cNvPr id="11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03766" y="950525"/>
            <a:ext cx="5245680" cy="599647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6" y="8369072"/>
            <a:ext cx="5245680" cy="105097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900"/>
            </a:lvl1pPr>
            <a:lvl2pPr marL="0" indent="377829">
              <a:buClrTx/>
              <a:buSzTx/>
              <a:buNone/>
              <a:defRPr sz="900"/>
            </a:lvl2pPr>
            <a:lvl3pPr marL="0" indent="755659">
              <a:buClrTx/>
              <a:buSzTx/>
              <a:buNone/>
              <a:defRPr sz="900"/>
            </a:lvl3pPr>
            <a:lvl4pPr marL="0" indent="1133490">
              <a:buClrTx/>
              <a:buSzTx/>
              <a:buNone/>
              <a:defRPr sz="900"/>
            </a:lvl4pPr>
            <a:lvl5pPr marL="0" indent="1511319">
              <a:buClrTx/>
              <a:buSzTx/>
              <a:buNone/>
              <a:defRPr sz="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503767" y="950523"/>
            <a:ext cx="5245680" cy="5307097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7" y="6970513"/>
            <a:ext cx="5245680" cy="2449538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377829">
              <a:buClrTx/>
              <a:buSzTx/>
              <a:buNone/>
            </a:lvl2pPr>
            <a:lvl3pPr marL="0" indent="755659">
              <a:buClrTx/>
              <a:buSzTx/>
              <a:buNone/>
            </a:lvl3pPr>
            <a:lvl4pPr marL="0" indent="1133490">
              <a:buClrTx/>
              <a:buSzTx/>
              <a:buNone/>
            </a:lvl4pPr>
            <a:lvl5pPr marL="0" indent="1511319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640356" y="950523"/>
            <a:ext cx="5017985" cy="4713018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09915" y="5663541"/>
            <a:ext cx="4478867" cy="594079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300">
                <a:solidFill>
                  <a:srgbClr val="808080"/>
                </a:solidFill>
              </a:defRPr>
            </a:lvl1pPr>
            <a:lvl2pPr marL="0" indent="377829">
              <a:buClrTx/>
              <a:buSzTx/>
              <a:buNone/>
              <a:defRPr sz="1300">
                <a:solidFill>
                  <a:srgbClr val="808080"/>
                </a:solidFill>
              </a:defRPr>
            </a:lvl2pPr>
            <a:lvl3pPr marL="0" indent="755659">
              <a:buClrTx/>
              <a:buSzTx/>
              <a:buNone/>
              <a:defRPr sz="1300">
                <a:solidFill>
                  <a:srgbClr val="808080"/>
                </a:solidFill>
              </a:defRPr>
            </a:lvl3pPr>
            <a:lvl4pPr marL="0" indent="1133490">
              <a:buClrTx/>
              <a:buSzTx/>
              <a:buNone/>
              <a:defRPr sz="1300">
                <a:solidFill>
                  <a:srgbClr val="808080"/>
                </a:solidFill>
              </a:defRPr>
            </a:lvl4pPr>
            <a:lvl5pPr marL="0" indent="1511319">
              <a:buClrTx/>
              <a:buSzTx/>
              <a:buNone/>
              <a:defRPr sz="13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03766" y="6970513"/>
            <a:ext cx="5245681" cy="244953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35" name="TextBox 23"/>
          <p:cNvSpPr txBox="1"/>
          <p:nvPr/>
        </p:nvSpPr>
        <p:spPr>
          <a:xfrm>
            <a:off x="436689" y="1181640"/>
            <a:ext cx="302360" cy="101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7783" tIns="37783" rIns="37783" bIns="37783" anchor="ctr">
            <a:spAutoFit/>
          </a:bodyPr>
          <a:lstStyle>
            <a:lvl1pPr>
              <a:defRPr sz="6600">
                <a:solidFill>
                  <a:srgbClr val="F194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36" name="TextBox 24"/>
          <p:cNvSpPr txBox="1"/>
          <p:nvPr/>
        </p:nvSpPr>
        <p:spPr>
          <a:xfrm>
            <a:off x="5614005" y="4450125"/>
            <a:ext cx="302360" cy="101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7783" tIns="37783" rIns="37783" bIns="37783" anchor="ctr">
            <a:spAutoFit/>
          </a:bodyPr>
          <a:lstStyle>
            <a:lvl1pPr>
              <a:defRPr sz="6600">
                <a:solidFill>
                  <a:srgbClr val="F194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503766" y="3012469"/>
            <a:ext cx="5245681" cy="404699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6" y="7059465"/>
            <a:ext cx="5245681" cy="236058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377829">
              <a:buClrTx/>
              <a:buSzTx/>
              <a:buNone/>
            </a:lvl2pPr>
            <a:lvl3pPr marL="0" indent="755659">
              <a:buClrTx/>
              <a:buSzTx/>
              <a:buNone/>
            </a:lvl3pPr>
            <a:lvl4pPr marL="0" indent="1133490">
              <a:buClrTx/>
              <a:buSzTx/>
              <a:buNone/>
            </a:lvl4pPr>
            <a:lvl5pPr marL="0" indent="1511319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640356" y="950523"/>
            <a:ext cx="5017985" cy="4713018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4" y="6257618"/>
            <a:ext cx="5245683" cy="80184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1900"/>
            </a:lvl1pPr>
            <a:lvl2pPr marL="0" indent="377829">
              <a:buClrTx/>
              <a:buSzTx/>
              <a:buNone/>
              <a:defRPr sz="1900"/>
            </a:lvl2pPr>
            <a:lvl3pPr marL="0" indent="755659">
              <a:buClrTx/>
              <a:buSzTx/>
              <a:buNone/>
              <a:defRPr sz="1900"/>
            </a:lvl3pPr>
            <a:lvl4pPr marL="0" indent="1133490">
              <a:buClrTx/>
              <a:buSzTx/>
              <a:buNone/>
              <a:defRPr sz="1900"/>
            </a:lvl4pPr>
            <a:lvl5pPr marL="0" indent="1511319">
              <a:buClrTx/>
              <a:buSzTx/>
              <a:buNone/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03766" y="7059465"/>
            <a:ext cx="5245681" cy="236058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6" name="TextBox 23"/>
          <p:cNvSpPr txBox="1"/>
          <p:nvPr/>
        </p:nvSpPr>
        <p:spPr>
          <a:xfrm>
            <a:off x="436689" y="1181640"/>
            <a:ext cx="302360" cy="101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7783" tIns="37783" rIns="37783" bIns="37783" anchor="ctr">
            <a:spAutoFit/>
          </a:bodyPr>
          <a:lstStyle>
            <a:lvl1pPr>
              <a:defRPr sz="6600">
                <a:solidFill>
                  <a:srgbClr val="F194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57" name="TextBox 24"/>
          <p:cNvSpPr txBox="1"/>
          <p:nvPr/>
        </p:nvSpPr>
        <p:spPr>
          <a:xfrm>
            <a:off x="5614005" y="4450125"/>
            <a:ext cx="302360" cy="101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7783" tIns="37783" rIns="37783" bIns="37783" anchor="ctr">
            <a:spAutoFit/>
          </a:bodyPr>
          <a:lstStyle>
            <a:lvl1pPr>
              <a:defRPr sz="6600">
                <a:solidFill>
                  <a:srgbClr val="F194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08929" y="950523"/>
            <a:ext cx="5240518" cy="4713018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4" y="6257618"/>
            <a:ext cx="5245683" cy="80184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1900">
                <a:solidFill>
                  <a:schemeClr val="accent1"/>
                </a:solidFill>
              </a:defRPr>
            </a:lvl1pPr>
            <a:lvl2pPr marL="0" indent="377829">
              <a:buClrTx/>
              <a:buSzTx/>
              <a:buNone/>
              <a:defRPr sz="1900">
                <a:solidFill>
                  <a:schemeClr val="accent1"/>
                </a:solidFill>
              </a:defRPr>
            </a:lvl2pPr>
            <a:lvl3pPr marL="0" indent="755659">
              <a:buClrTx/>
              <a:buSzTx/>
              <a:buNone/>
              <a:defRPr sz="1900">
                <a:solidFill>
                  <a:schemeClr val="accent1"/>
                </a:solidFill>
              </a:defRPr>
            </a:lvl3pPr>
            <a:lvl4pPr marL="0" indent="1133490">
              <a:buClrTx/>
              <a:buSzTx/>
              <a:buNone/>
              <a:defRPr sz="1900">
                <a:solidFill>
                  <a:schemeClr val="accent1"/>
                </a:solidFill>
              </a:defRPr>
            </a:lvl4pPr>
            <a:lvl5pPr marL="0" indent="1511319">
              <a:buClrTx/>
              <a:buSzTx/>
              <a:buNone/>
              <a:defRPr sz="19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03766" y="7059465"/>
            <a:ext cx="5245681" cy="236058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503767" y="950523"/>
            <a:ext cx="5245680" cy="205947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>
                <a:solidFill>
                  <a:srgbClr val="1E40A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622447" y="9641214"/>
            <a:ext cx="127001" cy="127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503767" y="950523"/>
            <a:ext cx="5245680" cy="205947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3766" y="3368921"/>
            <a:ext cx="5245680" cy="605113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503767" y="950523"/>
            <a:ext cx="5245680" cy="205947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3766" y="3368921"/>
            <a:ext cx="5245680" cy="605113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503766" y="4211354"/>
            <a:ext cx="5245681" cy="2848114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6" y="7059465"/>
            <a:ext cx="5245681" cy="134158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377829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755659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13349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511319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503767" y="950523"/>
            <a:ext cx="5245680" cy="205947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7" y="3368918"/>
            <a:ext cx="2551979" cy="605113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503767" y="950523"/>
            <a:ext cx="5245680" cy="205947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3766" y="3369533"/>
            <a:ext cx="2554098" cy="89854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1900"/>
            </a:lvl1pPr>
            <a:lvl2pPr marL="0" indent="377829">
              <a:buClrTx/>
              <a:buSzTx/>
              <a:buNone/>
              <a:defRPr sz="1900"/>
            </a:lvl2pPr>
            <a:lvl3pPr marL="0" indent="755659">
              <a:buClrTx/>
              <a:buSzTx/>
              <a:buNone/>
              <a:defRPr sz="1900"/>
            </a:lvl3pPr>
            <a:lvl4pPr marL="0" indent="1133490">
              <a:buClrTx/>
              <a:buSzTx/>
              <a:buNone/>
              <a:defRPr sz="1900"/>
            </a:lvl4pPr>
            <a:lvl5pPr marL="0" indent="1511319">
              <a:buClrTx/>
              <a:buSzTx/>
              <a:buNone/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3195347" y="3369533"/>
            <a:ext cx="2554098" cy="898542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1900"/>
            </a:pPr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503766" y="950523"/>
            <a:ext cx="5245680" cy="205947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503766" y="2336712"/>
            <a:ext cx="2305775" cy="199346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51263" y="802902"/>
            <a:ext cx="2798184" cy="861714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03766" y="4330170"/>
            <a:ext cx="2305775" cy="402982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100"/>
            </a:pPr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6"/>
          <p:cNvGrpSpPr/>
          <p:nvPr/>
        </p:nvGrpSpPr>
        <p:grpSpPr>
          <a:xfrm>
            <a:off x="-6998" y="-13204"/>
            <a:ext cx="7577827" cy="10719808"/>
            <a:chOff x="0" y="0"/>
            <a:chExt cx="7577825" cy="10719806"/>
          </a:xfrm>
        </p:grpSpPr>
        <p:sp>
          <p:nvSpPr>
            <p:cNvPr id="2" name="Freeform 6"/>
            <p:cNvSpPr/>
            <p:nvPr/>
          </p:nvSpPr>
          <p:spPr>
            <a:xfrm>
              <a:off x="-1" y="6270823"/>
              <a:ext cx="377826" cy="4448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536"/>
                  </a:lnTo>
                  <a:cubicBezTo>
                    <a:pt x="133" y="14421"/>
                    <a:pt x="267" y="7307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7"/>
            <p:cNvSpPr/>
            <p:nvPr/>
          </p:nvSpPr>
          <p:spPr>
            <a:xfrm flipV="1">
              <a:off x="4247057" y="6524054"/>
              <a:ext cx="3324130" cy="4182552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Straight Connector 8"/>
            <p:cNvSpPr/>
            <p:nvPr/>
          </p:nvSpPr>
          <p:spPr>
            <a:xfrm>
              <a:off x="5827013" y="13203"/>
              <a:ext cx="1007531" cy="10693403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9"/>
            <p:cNvSpPr/>
            <p:nvPr/>
          </p:nvSpPr>
          <p:spPr>
            <a:xfrm>
              <a:off x="5702383" y="13205"/>
              <a:ext cx="1875443" cy="1070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19239" y="0"/>
                  </a:moveTo>
                  <a:lnTo>
                    <a:pt x="0" y="21573"/>
                  </a:lnTo>
                  <a:lnTo>
                    <a:pt x="21573" y="21600"/>
                  </a:lnTo>
                  <a:cubicBezTo>
                    <a:pt x="21600" y="14409"/>
                    <a:pt x="21466" y="7218"/>
                    <a:pt x="21493" y="27"/>
                  </a:cubicBezTo>
                  <a:lnTo>
                    <a:pt x="19239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5961259" y="1"/>
              <a:ext cx="1609929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600" extrusionOk="0">
                  <a:moveTo>
                    <a:pt x="0" y="0"/>
                  </a:moveTo>
                  <a:lnTo>
                    <a:pt x="13316" y="21600"/>
                  </a:lnTo>
                  <a:lnTo>
                    <a:pt x="21569" y="21600"/>
                  </a:lnTo>
                  <a:cubicBezTo>
                    <a:pt x="21537" y="14400"/>
                    <a:pt x="21600" y="7200"/>
                    <a:pt x="215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5492480" y="6125603"/>
              <a:ext cx="2077184" cy="45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544" y="0"/>
                  </a:lnTo>
                  <a:cubicBezTo>
                    <a:pt x="21563" y="7200"/>
                    <a:pt x="21581" y="1440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Freeform 12"/>
            <p:cNvSpPr/>
            <p:nvPr/>
          </p:nvSpPr>
          <p:spPr>
            <a:xfrm>
              <a:off x="5800337" y="1"/>
              <a:ext cx="1770850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16" y="21600"/>
                  </a:lnTo>
                  <a:lnTo>
                    <a:pt x="21600" y="21573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D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13"/>
            <p:cNvSpPr/>
            <p:nvPr/>
          </p:nvSpPr>
          <p:spPr>
            <a:xfrm>
              <a:off x="6862534" y="1"/>
              <a:ext cx="708654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3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553" y="14400"/>
                    <a:pt x="21505" y="7200"/>
                    <a:pt x="21458" y="0"/>
                  </a:cubicBezTo>
                  <a:lnTo>
                    <a:pt x="17053" y="0"/>
                  </a:lnTo>
                  <a:close/>
                </a:path>
              </a:pathLst>
            </a:custGeom>
            <a:solidFill>
              <a:srgbClr val="F1947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Freeform 14"/>
            <p:cNvSpPr/>
            <p:nvPr/>
          </p:nvSpPr>
          <p:spPr>
            <a:xfrm>
              <a:off x="6681930" y="-1"/>
              <a:ext cx="881569" cy="1070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0" y="0"/>
                  </a:moveTo>
                  <a:lnTo>
                    <a:pt x="18966" y="21600"/>
                  </a:lnTo>
                  <a:lnTo>
                    <a:pt x="21552" y="21600"/>
                  </a:lnTo>
                  <a:cubicBezTo>
                    <a:pt x="21600" y="14391"/>
                    <a:pt x="21217" y="7209"/>
                    <a:pt x="212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Freeform 15"/>
            <p:cNvSpPr/>
            <p:nvPr/>
          </p:nvSpPr>
          <p:spPr>
            <a:xfrm>
              <a:off x="6667937" y="7643802"/>
              <a:ext cx="904141" cy="306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500" y="0"/>
                  </a:lnTo>
                  <a:cubicBezTo>
                    <a:pt x="21533" y="7181"/>
                    <a:pt x="21567" y="14363"/>
                    <a:pt x="21600" y="21544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77825" y="428231"/>
            <a:ext cx="6800850" cy="2066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77825" y="2495126"/>
            <a:ext cx="6800850" cy="8198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552066" y="9601844"/>
            <a:ext cx="197382" cy="205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7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3778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283372" marR="0" indent="-283372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1pPr>
      <a:lvl2pPr marL="632138" marR="0" indent="-254308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2pPr>
      <a:lvl3pPr marL="996097" marR="0" indent="-24043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3pPr>
      <a:lvl4pPr marL="1427357" marR="0" indent="-29386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4pPr>
      <a:lvl5pPr marL="1805187" marR="0" indent="-29386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5pPr>
      <a:lvl6pPr marL="2183017" marR="0" indent="-29386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6pPr>
      <a:lvl7pPr marL="2560848" marR="0" indent="-29386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7pPr>
      <a:lvl8pPr marL="2938678" marR="0" indent="-29386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8pPr>
      <a:lvl9pPr marL="3316508" marR="0" indent="-293867" algn="l" defTabSz="377829" rtl="0" latinLnBrk="0">
        <a:lnSpc>
          <a:spcPct val="100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4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6.png"/><Relationship Id="rId5" Type="http://schemas.openxmlformats.org/officeDocument/2006/relationships/image" Target="../media/image41.png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6.png"/><Relationship Id="rId5" Type="http://schemas.openxmlformats.org/officeDocument/2006/relationships/image" Target="../media/image41.pn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4.pn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bject 2"/>
          <p:cNvSpPr/>
          <p:nvPr/>
        </p:nvSpPr>
        <p:spPr>
          <a:xfrm>
            <a:off x="116953" y="175423"/>
            <a:ext cx="7322580" cy="976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70" y="0"/>
                </a:lnTo>
                <a:lnTo>
                  <a:pt x="21570" y="21577"/>
                </a:lnTo>
                <a:lnTo>
                  <a:pt x="30" y="21577"/>
                </a:lnTo>
                <a:lnTo>
                  <a:pt x="30" y="23"/>
                </a:lnTo>
                <a:lnTo>
                  <a:pt x="21570" y="23"/>
                </a:lnTo>
                <a:lnTo>
                  <a:pt x="2157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5E7E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" name="object 4"/>
          <p:cNvSpPr txBox="1">
            <a:spLocks noGrp="1"/>
          </p:cNvSpPr>
          <p:nvPr>
            <p:ph type="title"/>
          </p:nvPr>
        </p:nvSpPr>
        <p:spPr>
          <a:xfrm>
            <a:off x="807645" y="2313895"/>
            <a:ext cx="5941062" cy="2313940"/>
          </a:xfrm>
          <a:prstGeom prst="rect">
            <a:avLst/>
          </a:prstGeom>
        </p:spPr>
        <p:txBody>
          <a:bodyPr lIns="0" tIns="0" rIns="0" bIns="0"/>
          <a:lstStyle/>
          <a:p>
            <a:pPr marR="5080" indent="12064" algn="ctr">
              <a:lnSpc>
                <a:spcPts val="3800"/>
              </a:lnSpc>
              <a:spcBef>
                <a:spcPts val="800"/>
              </a:spcBef>
              <a:defRPr sz="3800" spc="100"/>
            </a:pPr>
            <a:r>
              <a:rPr dirty="0"/>
              <a:t>Restaurant</a:t>
            </a:r>
            <a:r>
              <a:rPr spc="-300" dirty="0"/>
              <a:t> </a:t>
            </a:r>
            <a:r>
              <a:rPr spc="0" dirty="0"/>
              <a:t>Ordering</a:t>
            </a:r>
            <a:r>
              <a:rPr spc="-300" dirty="0"/>
              <a:t> </a:t>
            </a:r>
            <a:r>
              <a:rPr dirty="0"/>
              <a:t>and Management</a:t>
            </a:r>
            <a:r>
              <a:rPr spc="-300" dirty="0"/>
              <a:t> </a:t>
            </a:r>
            <a:r>
              <a:rPr spc="200" dirty="0"/>
              <a:t>System</a:t>
            </a:r>
          </a:p>
          <a:p>
            <a:pPr marR="1127125" indent="1134744" algn="ctr">
              <a:lnSpc>
                <a:spcPct val="150200"/>
              </a:lnSpc>
              <a:spcBef>
                <a:spcPts val="900"/>
              </a:spcBef>
              <a:defRPr sz="1600" b="1">
                <a:solidFill>
                  <a:srgbClr val="000000"/>
                </a:solidFill>
              </a:defRPr>
            </a:pPr>
            <a:r>
              <a:rPr dirty="0"/>
              <a:t>Prototype</a:t>
            </a:r>
            <a:r>
              <a:rPr spc="100" dirty="0"/>
              <a:t> </a:t>
            </a:r>
            <a:r>
              <a:rPr spc="-100" dirty="0"/>
              <a:t>Presentation</a:t>
            </a:r>
            <a:r>
              <a:rPr spc="500" dirty="0"/>
              <a:t> </a:t>
            </a:r>
            <a:br>
              <a:rPr spc="500" dirty="0"/>
            </a:br>
            <a:r>
              <a:rPr lang="en-US" spc="500" dirty="0"/>
              <a:t>			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Fundamentals of Software </a:t>
            </a:r>
            <a:r>
              <a:rPr b="0" spc="-10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Engineering </a:t>
            </a:r>
            <a:r>
              <a:rPr lang="en-US" b="0" spc="-10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			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Spring </a:t>
            </a:r>
            <a:r>
              <a:rPr b="0" spc="10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2024–2025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object 2"/>
          <p:cNvSpPr txBox="1">
            <a:spLocks noGrp="1"/>
          </p:cNvSpPr>
          <p:nvPr>
            <p:ph type="title"/>
          </p:nvPr>
        </p:nvSpPr>
        <p:spPr>
          <a:xfrm>
            <a:off x="614066" y="707831"/>
            <a:ext cx="5636685" cy="470643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App</a:t>
            </a:r>
            <a:r>
              <a:rPr spc="-200"/>
              <a:t> </a:t>
            </a:r>
            <a:r>
              <a:rPr spc="0"/>
              <a:t>Overview</a:t>
            </a:r>
            <a:r>
              <a:rPr spc="-200"/>
              <a:t> </a:t>
            </a:r>
            <a:r>
              <a:rPr spc="0"/>
              <a:t>&amp;</a:t>
            </a:r>
            <a:r>
              <a:rPr spc="-200"/>
              <a:t> </a:t>
            </a:r>
            <a:r>
              <a:rPr spc="0"/>
              <a:t>Role</a:t>
            </a:r>
            <a:r>
              <a:rPr spc="-200"/>
              <a:t> </a:t>
            </a:r>
            <a:r>
              <a:rPr spc="0"/>
              <a:t>Selection</a:t>
            </a:r>
          </a:p>
        </p:txBody>
      </p:sp>
      <p:grpSp>
        <p:nvGrpSpPr>
          <p:cNvPr id="372" name="object 3"/>
          <p:cNvGrpSpPr/>
          <p:nvPr/>
        </p:nvGrpSpPr>
        <p:grpSpPr>
          <a:xfrm>
            <a:off x="614067" y="2451100"/>
            <a:ext cx="3314701" cy="6934200"/>
            <a:chOff x="0" y="0"/>
            <a:chExt cx="3314700" cy="6934200"/>
          </a:xfrm>
        </p:grpSpPr>
        <p:pic>
          <p:nvPicPr>
            <p:cNvPr id="369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3" name="object 7"/>
          <p:cNvSpPr txBox="1"/>
          <p:nvPr/>
        </p:nvSpPr>
        <p:spPr>
          <a:xfrm>
            <a:off x="1479974" y="9227571"/>
            <a:ext cx="1574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1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Main</a:t>
            </a:r>
            <a:r>
              <a:rPr spc="60"/>
              <a:t> </a:t>
            </a:r>
            <a:r>
              <a:t>Role</a:t>
            </a:r>
            <a:r>
              <a:rPr spc="65"/>
              <a:t> </a:t>
            </a:r>
            <a:r>
              <a:t>Selection</a:t>
            </a:r>
            <a:r>
              <a:rPr spc="65"/>
              <a:t> </a:t>
            </a:r>
            <a:r>
              <a:rPr spc="-10"/>
              <a:t>Screen</a:t>
            </a:r>
          </a:p>
        </p:txBody>
      </p:sp>
      <p:grpSp>
        <p:nvGrpSpPr>
          <p:cNvPr id="378" name="object 8"/>
          <p:cNvGrpSpPr/>
          <p:nvPr/>
        </p:nvGrpSpPr>
        <p:grpSpPr>
          <a:xfrm>
            <a:off x="4031760" y="5315848"/>
            <a:ext cx="3040906" cy="1444176"/>
            <a:chOff x="0" y="0"/>
            <a:chExt cx="3040905" cy="1444175"/>
          </a:xfrm>
        </p:grpSpPr>
        <p:sp>
          <p:nvSpPr>
            <p:cNvPr id="374" name="object 9"/>
            <p:cNvSpPr/>
            <p:nvPr/>
          </p:nvSpPr>
          <p:spPr>
            <a:xfrm>
              <a:off x="10169" y="10169"/>
              <a:ext cx="3020567" cy="142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97"/>
                  </a:lnTo>
                  <a:lnTo>
                    <a:pt x="170" y="361"/>
                  </a:lnTo>
                  <a:lnTo>
                    <a:pt x="46" y="754"/>
                  </a:lnTo>
                  <a:lnTo>
                    <a:pt x="0" y="1234"/>
                  </a:lnTo>
                  <a:lnTo>
                    <a:pt x="0" y="20366"/>
                  </a:lnTo>
                  <a:lnTo>
                    <a:pt x="46" y="20846"/>
                  </a:lnTo>
                  <a:lnTo>
                    <a:pt x="170" y="21238"/>
                  </a:lnTo>
                  <a:lnTo>
                    <a:pt x="355" y="21503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03"/>
                  </a:lnTo>
                  <a:lnTo>
                    <a:pt x="21430" y="21238"/>
                  </a:lnTo>
                  <a:lnTo>
                    <a:pt x="21554" y="20846"/>
                  </a:lnTo>
                  <a:lnTo>
                    <a:pt x="21600" y="20366"/>
                  </a:lnTo>
                  <a:lnTo>
                    <a:pt x="21600" y="1234"/>
                  </a:lnTo>
                  <a:lnTo>
                    <a:pt x="21554" y="754"/>
                  </a:lnTo>
                  <a:lnTo>
                    <a:pt x="21430" y="361"/>
                  </a:lnTo>
                  <a:lnTo>
                    <a:pt x="21245" y="97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77" name="object 10"/>
            <p:cNvGrpSpPr/>
            <p:nvPr/>
          </p:nvGrpSpPr>
          <p:grpSpPr>
            <a:xfrm>
              <a:off x="0" y="0"/>
              <a:ext cx="3040906" cy="1444176"/>
              <a:chOff x="0" y="0"/>
              <a:chExt cx="3040905" cy="1444175"/>
            </a:xfrm>
          </p:grpSpPr>
          <p:sp>
            <p:nvSpPr>
              <p:cNvPr id="375" name="Shape"/>
              <p:cNvSpPr/>
              <p:nvPr/>
            </p:nvSpPr>
            <p:spPr>
              <a:xfrm>
                <a:off x="0" y="0"/>
                <a:ext cx="2996816" cy="1444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96"/>
                    </a:lnTo>
                    <a:lnTo>
                      <a:pt x="172" y="356"/>
                    </a:lnTo>
                    <a:lnTo>
                      <a:pt x="46" y="743"/>
                    </a:lnTo>
                    <a:lnTo>
                      <a:pt x="0" y="1217"/>
                    </a:lnTo>
                    <a:lnTo>
                      <a:pt x="0" y="20383"/>
                    </a:lnTo>
                    <a:lnTo>
                      <a:pt x="46" y="20857"/>
                    </a:lnTo>
                    <a:lnTo>
                      <a:pt x="172" y="21244"/>
                    </a:lnTo>
                    <a:lnTo>
                      <a:pt x="358" y="21504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04"/>
                    </a:lnTo>
                    <a:lnTo>
                      <a:pt x="21600" y="21448"/>
                    </a:lnTo>
                    <a:lnTo>
                      <a:pt x="586" y="21448"/>
                    </a:lnTo>
                    <a:lnTo>
                      <a:pt x="387" y="21364"/>
                    </a:lnTo>
                    <a:lnTo>
                      <a:pt x="224" y="21136"/>
                    </a:lnTo>
                    <a:lnTo>
                      <a:pt x="114" y="20798"/>
                    </a:lnTo>
                    <a:lnTo>
                      <a:pt x="73" y="20383"/>
                    </a:lnTo>
                    <a:lnTo>
                      <a:pt x="73" y="1217"/>
                    </a:lnTo>
                    <a:lnTo>
                      <a:pt x="114" y="802"/>
                    </a:lnTo>
                    <a:lnTo>
                      <a:pt x="224" y="464"/>
                    </a:lnTo>
                    <a:lnTo>
                      <a:pt x="387" y="236"/>
                    </a:lnTo>
                    <a:lnTo>
                      <a:pt x="586" y="152"/>
                    </a:lnTo>
                    <a:lnTo>
                      <a:pt x="21600" y="152"/>
                    </a:lnTo>
                    <a:lnTo>
                      <a:pt x="21560" y="96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6" name="Shape"/>
              <p:cNvSpPr/>
              <p:nvPr/>
            </p:nvSpPr>
            <p:spPr>
              <a:xfrm>
                <a:off x="2959544" y="10170"/>
                <a:ext cx="81362" cy="1423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85"/>
                    </a:lnTo>
                    <a:lnTo>
                      <a:pt x="13364" y="316"/>
                    </a:lnTo>
                    <a:lnTo>
                      <a:pt x="17415" y="660"/>
                    </a:lnTo>
                    <a:lnTo>
                      <a:pt x="18900" y="1080"/>
                    </a:lnTo>
                    <a:lnTo>
                      <a:pt x="18900" y="20520"/>
                    </a:lnTo>
                    <a:lnTo>
                      <a:pt x="17415" y="20940"/>
                    </a:lnTo>
                    <a:lnTo>
                      <a:pt x="13364" y="21284"/>
                    </a:lnTo>
                    <a:lnTo>
                      <a:pt x="7357" y="21515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393"/>
                    </a:lnTo>
                    <a:lnTo>
                      <a:pt x="19903" y="21000"/>
                    </a:lnTo>
                    <a:lnTo>
                      <a:pt x="21600" y="20520"/>
                    </a:lnTo>
                    <a:lnTo>
                      <a:pt x="21600" y="1080"/>
                    </a:lnTo>
                    <a:lnTo>
                      <a:pt x="19903" y="600"/>
                    </a:lnTo>
                    <a:lnTo>
                      <a:pt x="15274" y="207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87" name="object 11"/>
          <p:cNvGrpSpPr/>
          <p:nvPr/>
        </p:nvGrpSpPr>
        <p:grpSpPr>
          <a:xfrm>
            <a:off x="4031760" y="2488515"/>
            <a:ext cx="3040906" cy="2664607"/>
            <a:chOff x="0" y="0"/>
            <a:chExt cx="3040905" cy="2664605"/>
          </a:xfrm>
        </p:grpSpPr>
        <p:sp>
          <p:nvSpPr>
            <p:cNvPr id="379" name="object 12"/>
            <p:cNvSpPr/>
            <p:nvPr/>
          </p:nvSpPr>
          <p:spPr>
            <a:xfrm>
              <a:off x="10169" y="10170"/>
              <a:ext cx="3020567" cy="2644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52"/>
                  </a:lnTo>
                  <a:lnTo>
                    <a:pt x="170" y="195"/>
                  </a:lnTo>
                  <a:lnTo>
                    <a:pt x="46" y="406"/>
                  </a:lnTo>
                  <a:lnTo>
                    <a:pt x="0" y="665"/>
                  </a:lnTo>
                  <a:lnTo>
                    <a:pt x="0" y="20935"/>
                  </a:lnTo>
                  <a:lnTo>
                    <a:pt x="46" y="21194"/>
                  </a:lnTo>
                  <a:lnTo>
                    <a:pt x="170" y="21405"/>
                  </a:lnTo>
                  <a:lnTo>
                    <a:pt x="355" y="21548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48"/>
                  </a:lnTo>
                  <a:lnTo>
                    <a:pt x="21430" y="21405"/>
                  </a:lnTo>
                  <a:lnTo>
                    <a:pt x="21554" y="21194"/>
                  </a:lnTo>
                  <a:lnTo>
                    <a:pt x="21600" y="20935"/>
                  </a:lnTo>
                  <a:lnTo>
                    <a:pt x="21600" y="665"/>
                  </a:lnTo>
                  <a:lnTo>
                    <a:pt x="21554" y="406"/>
                  </a:lnTo>
                  <a:lnTo>
                    <a:pt x="21430" y="195"/>
                  </a:lnTo>
                  <a:lnTo>
                    <a:pt x="21245" y="52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82" name="object 13"/>
            <p:cNvGrpSpPr/>
            <p:nvPr/>
          </p:nvGrpSpPr>
          <p:grpSpPr>
            <a:xfrm>
              <a:off x="0" y="0"/>
              <a:ext cx="3040906" cy="2664606"/>
              <a:chOff x="0" y="0"/>
              <a:chExt cx="3040905" cy="2664605"/>
            </a:xfrm>
          </p:grpSpPr>
          <p:sp>
            <p:nvSpPr>
              <p:cNvPr id="380" name="Shape"/>
              <p:cNvSpPr/>
              <p:nvPr/>
            </p:nvSpPr>
            <p:spPr>
              <a:xfrm>
                <a:off x="0" y="0"/>
                <a:ext cx="2996816" cy="2664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52"/>
                    </a:lnTo>
                    <a:lnTo>
                      <a:pt x="172" y="193"/>
                    </a:lnTo>
                    <a:lnTo>
                      <a:pt x="46" y="403"/>
                    </a:lnTo>
                    <a:lnTo>
                      <a:pt x="0" y="660"/>
                    </a:lnTo>
                    <a:lnTo>
                      <a:pt x="0" y="20940"/>
                    </a:lnTo>
                    <a:lnTo>
                      <a:pt x="46" y="21197"/>
                    </a:lnTo>
                    <a:lnTo>
                      <a:pt x="172" y="21407"/>
                    </a:lnTo>
                    <a:lnTo>
                      <a:pt x="358" y="21548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48"/>
                    </a:lnTo>
                    <a:lnTo>
                      <a:pt x="21600" y="21518"/>
                    </a:lnTo>
                    <a:lnTo>
                      <a:pt x="586" y="21518"/>
                    </a:lnTo>
                    <a:lnTo>
                      <a:pt x="387" y="21472"/>
                    </a:lnTo>
                    <a:lnTo>
                      <a:pt x="224" y="21349"/>
                    </a:lnTo>
                    <a:lnTo>
                      <a:pt x="114" y="21165"/>
                    </a:lnTo>
                    <a:lnTo>
                      <a:pt x="73" y="20940"/>
                    </a:lnTo>
                    <a:lnTo>
                      <a:pt x="73" y="660"/>
                    </a:lnTo>
                    <a:lnTo>
                      <a:pt x="114" y="435"/>
                    </a:lnTo>
                    <a:lnTo>
                      <a:pt x="224" y="251"/>
                    </a:lnTo>
                    <a:lnTo>
                      <a:pt x="387" y="128"/>
                    </a:lnTo>
                    <a:lnTo>
                      <a:pt x="586" y="82"/>
                    </a:lnTo>
                    <a:lnTo>
                      <a:pt x="21600" y="82"/>
                    </a:lnTo>
                    <a:lnTo>
                      <a:pt x="21560" y="52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Shape"/>
              <p:cNvSpPr/>
              <p:nvPr/>
            </p:nvSpPr>
            <p:spPr>
              <a:xfrm>
                <a:off x="2959544" y="10170"/>
                <a:ext cx="81362" cy="2644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46"/>
                    </a:lnTo>
                    <a:lnTo>
                      <a:pt x="13364" y="170"/>
                    </a:lnTo>
                    <a:lnTo>
                      <a:pt x="17415" y="355"/>
                    </a:lnTo>
                    <a:lnTo>
                      <a:pt x="18900" y="582"/>
                    </a:lnTo>
                    <a:lnTo>
                      <a:pt x="18900" y="21018"/>
                    </a:lnTo>
                    <a:lnTo>
                      <a:pt x="17415" y="21245"/>
                    </a:lnTo>
                    <a:lnTo>
                      <a:pt x="13364" y="21430"/>
                    </a:lnTo>
                    <a:lnTo>
                      <a:pt x="7357" y="2155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88"/>
                    </a:lnTo>
                    <a:lnTo>
                      <a:pt x="19903" y="21277"/>
                    </a:lnTo>
                    <a:lnTo>
                      <a:pt x="21600" y="21018"/>
                    </a:lnTo>
                    <a:lnTo>
                      <a:pt x="21600" y="582"/>
                    </a:lnTo>
                    <a:lnTo>
                      <a:pt x="19903" y="323"/>
                    </a:lnTo>
                    <a:lnTo>
                      <a:pt x="15274" y="112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383" name="object 14" descr="object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5"/>
              <a:ext cx="213576" cy="21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object 15" descr="object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894" y="1189919"/>
              <a:ext cx="208491" cy="24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object 16" descr="object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894" y="1678091"/>
              <a:ext cx="167809" cy="24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object 17" descr="object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2894" y="2166265"/>
              <a:ext cx="208491" cy="244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8" name="object 18"/>
          <p:cNvSpPr txBox="1"/>
          <p:nvPr/>
        </p:nvSpPr>
        <p:spPr>
          <a:xfrm>
            <a:off x="734067" y="2051187"/>
            <a:ext cx="6104255" cy="2684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135">
                <a:solidFill>
                  <a:srgbClr val="1D4ED8"/>
                </a:solidFill>
              </a:defRPr>
            </a:pPr>
            <a:r>
              <a:t>Getting</a:t>
            </a:r>
            <a:r>
              <a:rPr spc="-75"/>
              <a:t> </a:t>
            </a:r>
            <a:r>
              <a:rPr spc="50"/>
              <a:t>Started</a:t>
            </a:r>
            <a:r>
              <a:rPr spc="-70"/>
              <a:t> </a:t>
            </a:r>
            <a:r>
              <a:rPr spc="0"/>
              <a:t>with</a:t>
            </a:r>
            <a:r>
              <a:rPr spc="-75"/>
              <a:t> </a:t>
            </a:r>
            <a:r>
              <a:rPr spc="0"/>
              <a:t>the</a:t>
            </a:r>
            <a:r>
              <a:rPr spc="-70"/>
              <a:t> </a:t>
            </a:r>
            <a:r>
              <a:rPr spc="-10"/>
              <a:t>Application</a:t>
            </a:r>
          </a:p>
          <a:p>
            <a:pPr>
              <a:spcBef>
                <a:spcPts val="1100"/>
              </a:spcBef>
              <a:defRPr sz="1600"/>
            </a:pPr>
            <a:endParaRPr spc="-10"/>
          </a:p>
          <a:p>
            <a:pPr indent="3735704">
              <a:defRPr sz="1400" b="1" spc="20">
                <a:solidFill>
                  <a:srgbClr val="1E40AF"/>
                </a:solidFill>
              </a:defRPr>
            </a:pPr>
            <a:r>
              <a:t>Application</a:t>
            </a:r>
            <a:r>
              <a:rPr spc="60"/>
              <a:t> </a:t>
            </a:r>
            <a:r>
              <a:t>Entry</a:t>
            </a:r>
            <a:r>
              <a:rPr spc="65"/>
              <a:t> </a:t>
            </a:r>
            <a:r>
              <a:rPr spc="-20"/>
              <a:t>Point</a:t>
            </a:r>
          </a:p>
          <a:p>
            <a:pPr marR="34925" indent="3470275">
              <a:lnSpc>
                <a:spcPct val="121300"/>
              </a:lnSpc>
              <a:spcBef>
                <a:spcPts val="1100"/>
              </a:spcBef>
              <a:defRPr sz="1100" spc="9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Users</a:t>
            </a:r>
            <a:r>
              <a:rPr spc="75"/>
              <a:t> </a:t>
            </a:r>
            <a:r>
              <a:rPr spc="65"/>
              <a:t>start</a:t>
            </a:r>
            <a:r>
              <a:rPr spc="75"/>
              <a:t> </a:t>
            </a:r>
            <a:r>
              <a:t>by</a:t>
            </a:r>
            <a:r>
              <a:rPr spc="79"/>
              <a:t> </a:t>
            </a:r>
            <a:r>
              <a:t>selecting</a:t>
            </a:r>
            <a:r>
              <a:rPr spc="75"/>
              <a:t> </a:t>
            </a:r>
            <a:r>
              <a:t>their</a:t>
            </a:r>
            <a:r>
              <a:rPr spc="75"/>
              <a:t> </a:t>
            </a:r>
            <a:r>
              <a:t>role</a:t>
            </a:r>
            <a:r>
              <a:rPr spc="79"/>
              <a:t> </a:t>
            </a:r>
            <a:r>
              <a:t>in</a:t>
            </a:r>
            <a:r>
              <a:rPr spc="75"/>
              <a:t> </a:t>
            </a:r>
            <a:r>
              <a:rPr spc="30"/>
              <a:t>the </a:t>
            </a:r>
            <a:r>
              <a:rPr spc="19"/>
              <a:t>restaurant</a:t>
            </a:r>
            <a:r>
              <a:rPr spc="200"/>
              <a:t> </a:t>
            </a:r>
            <a:r>
              <a:rPr spc="-9"/>
              <a:t>system:</a:t>
            </a:r>
          </a:p>
          <a:p>
            <a:pPr marR="5080" indent="3761740">
              <a:lnSpc>
                <a:spcPct val="121300"/>
              </a:lnSpc>
              <a:spcBef>
                <a:spcPts val="900"/>
              </a:spcBef>
              <a:defRPr sz="1100" b="1" spc="45"/>
            </a:pPr>
            <a:r>
              <a:t>Customer:</a:t>
            </a:r>
            <a:r>
              <a:rPr spc="39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Access</a:t>
            </a:r>
            <a:r>
              <a:rPr b="0" spc="7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menu</a:t>
            </a:r>
            <a:r>
              <a:rPr b="0" spc="7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">
                <a:latin typeface="Microsoft Sans Serif"/>
                <a:ea typeface="Microsoft Sans Serif"/>
                <a:cs typeface="Microsoft Sans Serif"/>
                <a:sym typeface="Microsoft Sans Serif"/>
              </a:rPr>
              <a:t>place </a:t>
            </a:r>
            <a:r>
              <a:rPr b="0" spc="-9">
                <a:latin typeface="Microsoft Sans Serif"/>
                <a:ea typeface="Microsoft Sans Serif"/>
                <a:cs typeface="Microsoft Sans Serif"/>
                <a:sym typeface="Microsoft Sans Serif"/>
              </a:rPr>
              <a:t>orders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R="95250" indent="3720465">
              <a:lnSpc>
                <a:spcPct val="121300"/>
              </a:lnSpc>
              <a:spcBef>
                <a:spcPts val="600"/>
              </a:spcBef>
              <a:defRPr sz="1100" b="1" spc="9"/>
            </a:pPr>
            <a:r>
              <a:t>Kitchen</a:t>
            </a:r>
            <a:r>
              <a:rPr spc="30"/>
              <a:t> </a:t>
            </a:r>
            <a:r>
              <a:rPr spc="150"/>
              <a:t>Staff:</a:t>
            </a:r>
            <a:r>
              <a:rPr spc="6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Manage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orders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kitchen</a:t>
            </a:r>
            <a:r>
              <a:rPr b="0" spc="1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9">
                <a:latin typeface="Microsoft Sans Serif"/>
                <a:ea typeface="Microsoft Sans Serif"/>
                <a:cs typeface="Microsoft Sans Serif"/>
                <a:sym typeface="Microsoft Sans Serif"/>
              </a:rPr>
              <a:t>operations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R="53339" indent="3761740">
              <a:lnSpc>
                <a:spcPct val="121300"/>
              </a:lnSpc>
              <a:spcBef>
                <a:spcPts val="600"/>
              </a:spcBef>
              <a:defRPr sz="1100" b="1" spc="19"/>
            </a:pPr>
            <a:r>
              <a:t>Admin:</a:t>
            </a:r>
            <a:r>
              <a:rPr spc="7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System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administration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35">
                <a:latin typeface="Microsoft Sans Serif"/>
                <a:ea typeface="Microsoft Sans Serif"/>
                <a:cs typeface="Microsoft Sans Serif"/>
                <a:sym typeface="Microsoft Sans Serif"/>
              </a:rPr>
              <a:t>reports</a:t>
            </a:r>
          </a:p>
        </p:txBody>
      </p:sp>
      <p:sp>
        <p:nvSpPr>
          <p:cNvPr id="389" name="object 19"/>
          <p:cNvSpPr txBox="1"/>
          <p:nvPr/>
        </p:nvSpPr>
        <p:spPr>
          <a:xfrm>
            <a:off x="4191953" y="5502713"/>
            <a:ext cx="240347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50"/>
            </a:pPr>
            <a:r>
              <a:t>Key</a:t>
            </a:r>
            <a:r>
              <a:rPr spc="-85"/>
              <a:t> </a:t>
            </a:r>
            <a:r>
              <a:rPr spc="35"/>
              <a:t>Features:</a:t>
            </a:r>
          </a:p>
          <a:p>
            <a:pPr marL="78105" indent="-65405">
              <a:spcBef>
                <a:spcPts val="9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Clean,</a:t>
            </a:r>
            <a:r>
              <a:rPr spc="114"/>
              <a:t> </a:t>
            </a:r>
            <a:r>
              <a:t>intuitive</a:t>
            </a:r>
            <a:r>
              <a:rPr spc="120"/>
              <a:t> </a:t>
            </a:r>
            <a:r>
              <a:t>role-based</a:t>
            </a:r>
            <a:r>
              <a:rPr spc="120"/>
              <a:t> </a:t>
            </a:r>
            <a:r>
              <a:rPr spc="-10"/>
              <a:t>interface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Orange</a:t>
            </a:r>
            <a:r>
              <a:rPr spc="45"/>
              <a:t> </a:t>
            </a:r>
            <a:r>
              <a:rPr spc="20"/>
              <a:t>theme</a:t>
            </a:r>
            <a:r>
              <a:rPr spc="50"/>
              <a:t> for </a:t>
            </a:r>
            <a:r>
              <a:rPr spc="20"/>
              <a:t>restaurant</a:t>
            </a:r>
            <a:r>
              <a:rPr spc="45"/>
              <a:t> </a:t>
            </a:r>
            <a:r>
              <a:rPr spc="-10"/>
              <a:t>branding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2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Clear</a:t>
            </a:r>
            <a:r>
              <a:rPr spc="30"/>
              <a:t> </a:t>
            </a:r>
            <a:r>
              <a:t>role</a:t>
            </a:r>
            <a:r>
              <a:rPr spc="30"/>
              <a:t> </a:t>
            </a:r>
            <a:r>
              <a:t>descriptions</a:t>
            </a:r>
            <a:r>
              <a:rPr spc="30"/>
              <a:t> </a:t>
            </a:r>
            <a:r>
              <a:rPr spc="50"/>
              <a:t>for</a:t>
            </a:r>
            <a:r>
              <a:rPr spc="30"/>
              <a:t> </a:t>
            </a:r>
            <a:r>
              <a:t>easy</a:t>
            </a:r>
            <a:r>
              <a:rPr spc="30"/>
              <a:t> </a:t>
            </a:r>
            <a:r>
              <a:rPr spc="-10"/>
              <a:t>selection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Responsive</a:t>
            </a:r>
            <a:r>
              <a:rPr spc="100"/>
              <a:t> </a:t>
            </a:r>
            <a:r>
              <a:t>design</a:t>
            </a:r>
            <a:r>
              <a:rPr spc="100"/>
              <a:t> </a:t>
            </a:r>
            <a:r>
              <a:rPr spc="50"/>
              <a:t>for</a:t>
            </a:r>
            <a:r>
              <a:rPr spc="104"/>
              <a:t> </a:t>
            </a:r>
            <a:r>
              <a:t>mobile</a:t>
            </a:r>
            <a:r>
              <a:rPr spc="100"/>
              <a:t> </a:t>
            </a:r>
            <a:r>
              <a:rPr spc="-10"/>
              <a:t>devices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object 2"/>
          <p:cNvSpPr txBox="1">
            <a:spLocks noGrp="1"/>
          </p:cNvSpPr>
          <p:nvPr>
            <p:ph type="title"/>
          </p:nvPr>
        </p:nvSpPr>
        <p:spPr>
          <a:xfrm>
            <a:off x="602599" y="444680"/>
            <a:ext cx="6246285" cy="92846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Customer</a:t>
            </a:r>
            <a:r>
              <a:rPr spc="-200"/>
              <a:t> </a:t>
            </a:r>
            <a:r>
              <a:rPr spc="0"/>
              <a:t>Journey</a:t>
            </a:r>
            <a:r>
              <a:rPr spc="-200"/>
              <a:t> </a:t>
            </a:r>
            <a:r>
              <a:t>–</a:t>
            </a:r>
            <a:r>
              <a:rPr spc="-200"/>
              <a:t> </a:t>
            </a:r>
            <a:br>
              <a:rPr spc="-200"/>
            </a:br>
            <a:r>
              <a:rPr spc="0"/>
              <a:t>Table</a:t>
            </a:r>
            <a:r>
              <a:rPr spc="-200"/>
              <a:t> </a:t>
            </a:r>
            <a:r>
              <a:rPr spc="0"/>
              <a:t>Selection</a:t>
            </a:r>
          </a:p>
        </p:txBody>
      </p:sp>
      <p:grpSp>
        <p:nvGrpSpPr>
          <p:cNvPr id="395" name="object 3"/>
          <p:cNvGrpSpPr/>
          <p:nvPr/>
        </p:nvGrpSpPr>
        <p:grpSpPr>
          <a:xfrm>
            <a:off x="599424" y="2451100"/>
            <a:ext cx="3314701" cy="6934200"/>
            <a:chOff x="0" y="0"/>
            <a:chExt cx="3314700" cy="6934200"/>
          </a:xfrm>
        </p:grpSpPr>
        <p:pic>
          <p:nvPicPr>
            <p:cNvPr id="392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6" name="object 7"/>
          <p:cNvSpPr txBox="1"/>
          <p:nvPr/>
        </p:nvSpPr>
        <p:spPr>
          <a:xfrm>
            <a:off x="1472165" y="9227580"/>
            <a:ext cx="156083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</a:t>
            </a:r>
            <a:r>
              <a:rPr spc="104"/>
              <a:t> </a:t>
            </a:r>
            <a:r>
              <a:t>Number</a:t>
            </a:r>
            <a:r>
              <a:rPr spc="110"/>
              <a:t> </a:t>
            </a:r>
            <a:r>
              <a:t>Input</a:t>
            </a:r>
            <a:r>
              <a:rPr spc="104"/>
              <a:t> </a:t>
            </a:r>
            <a:r>
              <a:rPr spc="-10"/>
              <a:t>Screen</a:t>
            </a:r>
          </a:p>
        </p:txBody>
      </p:sp>
      <p:grpSp>
        <p:nvGrpSpPr>
          <p:cNvPr id="405" name="object 8"/>
          <p:cNvGrpSpPr/>
          <p:nvPr/>
        </p:nvGrpSpPr>
        <p:grpSpPr>
          <a:xfrm>
            <a:off x="4017118" y="2488515"/>
            <a:ext cx="3040906" cy="5186831"/>
            <a:chOff x="0" y="0"/>
            <a:chExt cx="3040905" cy="5186829"/>
          </a:xfrm>
        </p:grpSpPr>
        <p:sp>
          <p:nvSpPr>
            <p:cNvPr id="397" name="object 9"/>
            <p:cNvSpPr/>
            <p:nvPr/>
          </p:nvSpPr>
          <p:spPr>
            <a:xfrm>
              <a:off x="10169" y="10170"/>
              <a:ext cx="3020567" cy="5166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27"/>
                  </a:lnTo>
                  <a:lnTo>
                    <a:pt x="170" y="100"/>
                  </a:lnTo>
                  <a:lnTo>
                    <a:pt x="46" y="208"/>
                  </a:lnTo>
                  <a:lnTo>
                    <a:pt x="0" y="340"/>
                  </a:lnTo>
                  <a:lnTo>
                    <a:pt x="0" y="21260"/>
                  </a:lnTo>
                  <a:lnTo>
                    <a:pt x="46" y="21392"/>
                  </a:lnTo>
                  <a:lnTo>
                    <a:pt x="170" y="21500"/>
                  </a:lnTo>
                  <a:lnTo>
                    <a:pt x="355" y="21573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3"/>
                  </a:lnTo>
                  <a:lnTo>
                    <a:pt x="21430" y="21500"/>
                  </a:lnTo>
                  <a:lnTo>
                    <a:pt x="21554" y="21392"/>
                  </a:lnTo>
                  <a:lnTo>
                    <a:pt x="21600" y="21260"/>
                  </a:lnTo>
                  <a:lnTo>
                    <a:pt x="21600" y="340"/>
                  </a:lnTo>
                  <a:lnTo>
                    <a:pt x="21554" y="208"/>
                  </a:lnTo>
                  <a:lnTo>
                    <a:pt x="21430" y="100"/>
                  </a:lnTo>
                  <a:lnTo>
                    <a:pt x="21245" y="27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FF7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00" name="object 10"/>
            <p:cNvGrpSpPr/>
            <p:nvPr/>
          </p:nvGrpSpPr>
          <p:grpSpPr>
            <a:xfrm>
              <a:off x="0" y="0"/>
              <a:ext cx="3040906" cy="5186830"/>
              <a:chOff x="0" y="0"/>
              <a:chExt cx="3040905" cy="5186829"/>
            </a:xfrm>
          </p:grpSpPr>
          <p:sp>
            <p:nvSpPr>
              <p:cNvPr id="398" name="Shape"/>
              <p:cNvSpPr/>
              <p:nvPr/>
            </p:nvSpPr>
            <p:spPr>
              <a:xfrm>
                <a:off x="0" y="0"/>
                <a:ext cx="2996816" cy="5186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27"/>
                    </a:lnTo>
                    <a:lnTo>
                      <a:pt x="172" y="99"/>
                    </a:lnTo>
                    <a:lnTo>
                      <a:pt x="46" y="207"/>
                    </a:lnTo>
                    <a:lnTo>
                      <a:pt x="0" y="339"/>
                    </a:lnTo>
                    <a:lnTo>
                      <a:pt x="0" y="21261"/>
                    </a:lnTo>
                    <a:lnTo>
                      <a:pt x="46" y="21393"/>
                    </a:lnTo>
                    <a:lnTo>
                      <a:pt x="172" y="21501"/>
                    </a:lnTo>
                    <a:lnTo>
                      <a:pt x="358" y="21573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3"/>
                    </a:lnTo>
                    <a:lnTo>
                      <a:pt x="21600" y="21558"/>
                    </a:lnTo>
                    <a:lnTo>
                      <a:pt x="586" y="21558"/>
                    </a:lnTo>
                    <a:lnTo>
                      <a:pt x="387" y="21534"/>
                    </a:lnTo>
                    <a:lnTo>
                      <a:pt x="224" y="21471"/>
                    </a:lnTo>
                    <a:lnTo>
                      <a:pt x="114" y="21377"/>
                    </a:lnTo>
                    <a:lnTo>
                      <a:pt x="73" y="21261"/>
                    </a:lnTo>
                    <a:lnTo>
                      <a:pt x="73" y="339"/>
                    </a:lnTo>
                    <a:lnTo>
                      <a:pt x="114" y="223"/>
                    </a:lnTo>
                    <a:lnTo>
                      <a:pt x="224" y="129"/>
                    </a:lnTo>
                    <a:lnTo>
                      <a:pt x="387" y="66"/>
                    </a:lnTo>
                    <a:lnTo>
                      <a:pt x="586" y="42"/>
                    </a:lnTo>
                    <a:lnTo>
                      <a:pt x="21600" y="42"/>
                    </a:lnTo>
                    <a:lnTo>
                      <a:pt x="21560" y="27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Shape"/>
              <p:cNvSpPr/>
              <p:nvPr/>
            </p:nvSpPr>
            <p:spPr>
              <a:xfrm>
                <a:off x="2959544" y="10170"/>
                <a:ext cx="81362" cy="5166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3"/>
                    </a:lnTo>
                    <a:lnTo>
                      <a:pt x="13364" y="87"/>
                    </a:lnTo>
                    <a:lnTo>
                      <a:pt x="17415" y="182"/>
                    </a:lnTo>
                    <a:lnTo>
                      <a:pt x="18900" y="298"/>
                    </a:lnTo>
                    <a:lnTo>
                      <a:pt x="18900" y="21302"/>
                    </a:lnTo>
                    <a:lnTo>
                      <a:pt x="17415" y="21418"/>
                    </a:lnTo>
                    <a:lnTo>
                      <a:pt x="13364" y="21513"/>
                    </a:lnTo>
                    <a:lnTo>
                      <a:pt x="7357" y="21577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43"/>
                    </a:lnTo>
                    <a:lnTo>
                      <a:pt x="19903" y="21435"/>
                    </a:lnTo>
                    <a:lnTo>
                      <a:pt x="21600" y="21302"/>
                    </a:lnTo>
                    <a:lnTo>
                      <a:pt x="21600" y="298"/>
                    </a:lnTo>
                    <a:lnTo>
                      <a:pt x="19903" y="165"/>
                    </a:lnTo>
                    <a:lnTo>
                      <a:pt x="15274" y="57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03" name="object 11"/>
            <p:cNvGrpSpPr/>
            <p:nvPr/>
          </p:nvGrpSpPr>
          <p:grpSpPr>
            <a:xfrm>
              <a:off x="172889" y="1393327"/>
              <a:ext cx="2695118" cy="3620618"/>
              <a:chOff x="0" y="0"/>
              <a:chExt cx="2695117" cy="3620616"/>
            </a:xfrm>
          </p:grpSpPr>
          <p:sp>
            <p:nvSpPr>
              <p:cNvPr id="401" name="Shape"/>
              <p:cNvSpPr/>
              <p:nvPr/>
            </p:nvSpPr>
            <p:spPr>
              <a:xfrm>
                <a:off x="0" y="1952687"/>
                <a:ext cx="2695118" cy="1667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54"/>
                    </a:moveTo>
                    <a:lnTo>
                      <a:pt x="21549" y="644"/>
                    </a:lnTo>
                    <a:lnTo>
                      <a:pt x="21409" y="309"/>
                    </a:lnTo>
                    <a:lnTo>
                      <a:pt x="21202" y="83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83"/>
                    </a:lnTo>
                    <a:lnTo>
                      <a:pt x="191" y="309"/>
                    </a:lnTo>
                    <a:lnTo>
                      <a:pt x="51" y="644"/>
                    </a:lnTo>
                    <a:lnTo>
                      <a:pt x="0" y="1054"/>
                    </a:lnTo>
                    <a:lnTo>
                      <a:pt x="0" y="20546"/>
                    </a:lnTo>
                    <a:lnTo>
                      <a:pt x="51" y="20956"/>
                    </a:lnTo>
                    <a:lnTo>
                      <a:pt x="191" y="21291"/>
                    </a:lnTo>
                    <a:lnTo>
                      <a:pt x="398" y="21517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17"/>
                    </a:lnTo>
                    <a:lnTo>
                      <a:pt x="21409" y="21291"/>
                    </a:lnTo>
                    <a:lnTo>
                      <a:pt x="21549" y="20956"/>
                    </a:lnTo>
                    <a:lnTo>
                      <a:pt x="21600" y="20546"/>
                    </a:lnTo>
                    <a:lnTo>
                      <a:pt x="21600" y="105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Shape"/>
              <p:cNvSpPr/>
              <p:nvPr/>
            </p:nvSpPr>
            <p:spPr>
              <a:xfrm>
                <a:off x="0" y="0"/>
                <a:ext cx="2695118" cy="18306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60"/>
                    </a:moveTo>
                    <a:lnTo>
                      <a:pt x="21549" y="586"/>
                    </a:lnTo>
                    <a:lnTo>
                      <a:pt x="21409" y="281"/>
                    </a:lnTo>
                    <a:lnTo>
                      <a:pt x="21202" y="76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6"/>
                    </a:lnTo>
                    <a:lnTo>
                      <a:pt x="191" y="281"/>
                    </a:lnTo>
                    <a:lnTo>
                      <a:pt x="51" y="586"/>
                    </a:lnTo>
                    <a:lnTo>
                      <a:pt x="0" y="960"/>
                    </a:lnTo>
                    <a:lnTo>
                      <a:pt x="0" y="20640"/>
                    </a:lnTo>
                    <a:lnTo>
                      <a:pt x="51" y="21014"/>
                    </a:lnTo>
                    <a:lnTo>
                      <a:pt x="191" y="21319"/>
                    </a:lnTo>
                    <a:lnTo>
                      <a:pt x="398" y="21524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4"/>
                    </a:lnTo>
                    <a:lnTo>
                      <a:pt x="21409" y="21319"/>
                    </a:lnTo>
                    <a:lnTo>
                      <a:pt x="21549" y="21014"/>
                    </a:lnTo>
                    <a:lnTo>
                      <a:pt x="21600" y="20640"/>
                    </a:lnTo>
                    <a:lnTo>
                      <a:pt x="21600" y="9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404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6" name="object 13"/>
          <p:cNvSpPr txBox="1"/>
          <p:nvPr/>
        </p:nvSpPr>
        <p:spPr>
          <a:xfrm>
            <a:off x="750748" y="2104139"/>
            <a:ext cx="6044567" cy="324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rPr dirty="0"/>
              <a:t>Step</a:t>
            </a:r>
            <a:r>
              <a:rPr spc="-95" dirty="0"/>
              <a:t> </a:t>
            </a:r>
            <a:r>
              <a:rPr spc="-190" dirty="0"/>
              <a:t>1:</a:t>
            </a:r>
            <a:r>
              <a:rPr spc="-95" dirty="0"/>
              <a:t> </a:t>
            </a:r>
            <a:r>
              <a:rPr spc="55" dirty="0"/>
              <a:t>Selecting</a:t>
            </a:r>
            <a:r>
              <a:rPr spc="-95" dirty="0"/>
              <a:t> </a:t>
            </a:r>
            <a:r>
              <a:rPr spc="-10" dirty="0"/>
              <a:t>Your</a:t>
            </a:r>
            <a:r>
              <a:rPr spc="-90" dirty="0"/>
              <a:t> </a:t>
            </a:r>
            <a:r>
              <a:rPr spc="-20" dirty="0"/>
              <a:t>Table</a:t>
            </a:r>
          </a:p>
          <a:p>
            <a:pPr>
              <a:spcBef>
                <a:spcPts val="600"/>
              </a:spcBef>
              <a:defRPr sz="1600"/>
            </a:pPr>
            <a:endParaRPr spc="-20" dirty="0"/>
          </a:p>
          <a:p>
            <a:pPr marR="535305" indent="3735704">
              <a:lnSpc>
                <a:spcPct val="128899"/>
              </a:lnSpc>
              <a:defRPr sz="1400" b="1">
                <a:solidFill>
                  <a:srgbClr val="9A3412"/>
                </a:solidFill>
              </a:defRPr>
            </a:pPr>
            <a:r>
              <a:rPr dirty="0"/>
              <a:t>Table</a:t>
            </a:r>
            <a:r>
              <a:rPr spc="30" dirty="0"/>
              <a:t> </a:t>
            </a:r>
            <a:r>
              <a:rPr spc="-10" dirty="0"/>
              <a:t>Identification </a:t>
            </a:r>
            <a:r>
              <a:rPr spc="75" dirty="0"/>
              <a:t>Process</a:t>
            </a:r>
          </a:p>
          <a:p>
            <a:pPr marR="231140" indent="3470275">
              <a:lnSpc>
                <a:spcPct val="121300"/>
              </a:lnSpc>
              <a:spcBef>
                <a:spcPts val="1100"/>
              </a:spcBef>
              <a:defRPr sz="1100" spc="9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Customers</a:t>
            </a:r>
            <a:r>
              <a:rPr spc="79" dirty="0"/>
              <a:t> </a:t>
            </a:r>
            <a:r>
              <a:rPr spc="50" dirty="0"/>
              <a:t>must</a:t>
            </a:r>
            <a:r>
              <a:rPr spc="79" dirty="0"/>
              <a:t> </a:t>
            </a:r>
            <a:r>
              <a:rPr spc="55" dirty="0"/>
              <a:t>identify</a:t>
            </a:r>
            <a:r>
              <a:rPr spc="79" dirty="0"/>
              <a:t> </a:t>
            </a:r>
            <a:r>
              <a:rPr dirty="0"/>
              <a:t>their</a:t>
            </a:r>
            <a:r>
              <a:rPr spc="79" dirty="0"/>
              <a:t> </a:t>
            </a:r>
            <a:r>
              <a:rPr spc="30" dirty="0"/>
              <a:t>table </a:t>
            </a:r>
            <a:r>
              <a:rPr spc="0" dirty="0"/>
              <a:t>before</a:t>
            </a:r>
            <a:r>
              <a:rPr spc="200" dirty="0"/>
              <a:t> </a:t>
            </a:r>
            <a:r>
              <a:rPr spc="-9" dirty="0"/>
              <a:t>ordering:</a:t>
            </a:r>
          </a:p>
          <a:p>
            <a:pPr>
              <a:spcBef>
                <a:spcPts val="900"/>
              </a:spcBef>
              <a:defRPr sz="11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9" dirty="0"/>
          </a:p>
          <a:p>
            <a:pPr indent="3592195">
              <a:defRPr sz="1100" b="1" spc="70"/>
            </a:pPr>
            <a:r>
              <a:rPr dirty="0"/>
              <a:t>Step-</a:t>
            </a:r>
            <a:r>
              <a:rPr spc="85" dirty="0"/>
              <a:t>by-</a:t>
            </a:r>
            <a:r>
              <a:rPr spc="55" dirty="0"/>
              <a:t>Step</a:t>
            </a:r>
            <a:r>
              <a:rPr spc="-35" dirty="0"/>
              <a:t> </a:t>
            </a:r>
            <a:r>
              <a:rPr spc="50" dirty="0"/>
              <a:t>Process:</a:t>
            </a:r>
          </a:p>
          <a:p>
            <a:pPr marL="3720465" indent="-128270">
              <a:spcBef>
                <a:spcPts val="800"/>
              </a:spcBef>
              <a:buSzPct val="100000"/>
              <a:buAutoNum type="arabicPeriod"/>
              <a:tabLst>
                <a:tab pos="37084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Customer</a:t>
            </a:r>
            <a:r>
              <a:rPr spc="150" dirty="0"/>
              <a:t> </a:t>
            </a:r>
            <a:r>
              <a:rPr dirty="0"/>
              <a:t>sits</a:t>
            </a:r>
            <a:r>
              <a:rPr spc="150" dirty="0"/>
              <a:t> </a:t>
            </a:r>
            <a:r>
              <a:rPr dirty="0"/>
              <a:t>at</a:t>
            </a:r>
            <a:r>
              <a:rPr spc="150" dirty="0"/>
              <a:t> </a:t>
            </a:r>
            <a:r>
              <a:rPr dirty="0"/>
              <a:t>their</a:t>
            </a:r>
            <a:r>
              <a:rPr spc="150" dirty="0"/>
              <a:t> </a:t>
            </a:r>
            <a:r>
              <a:rPr dirty="0"/>
              <a:t>assigned</a:t>
            </a:r>
            <a:r>
              <a:rPr spc="150" dirty="0"/>
              <a:t> </a:t>
            </a:r>
            <a:r>
              <a:rPr spc="-20" dirty="0"/>
              <a:t>table</a:t>
            </a:r>
          </a:p>
          <a:p>
            <a:pPr marL="3720465" marR="5080" indent="-128270">
              <a:lnSpc>
                <a:spcPct val="112400"/>
              </a:lnSpc>
              <a:spcBef>
                <a:spcPts val="300"/>
              </a:spcBef>
              <a:buSzPct val="100000"/>
              <a:buAutoNum type="arabicPeriod"/>
              <a:tabLst>
                <a:tab pos="3708400" algn="l"/>
              </a:tabLst>
              <a:defRPr sz="900" spc="2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Opens</a:t>
            </a:r>
            <a:r>
              <a:rPr spc="25" dirty="0"/>
              <a:t> </a:t>
            </a:r>
            <a:r>
              <a:rPr spc="50" dirty="0"/>
              <a:t>the</a:t>
            </a:r>
            <a:r>
              <a:rPr spc="25" dirty="0"/>
              <a:t> </a:t>
            </a:r>
            <a:r>
              <a:rPr dirty="0"/>
              <a:t>restaurant</a:t>
            </a:r>
            <a:r>
              <a:rPr spc="25" dirty="0"/>
              <a:t> </a:t>
            </a:r>
            <a:r>
              <a:rPr dirty="0"/>
              <a:t>app</a:t>
            </a:r>
            <a:r>
              <a:rPr spc="30" dirty="0"/>
              <a:t> </a:t>
            </a:r>
            <a:r>
              <a:rPr dirty="0"/>
              <a:t>on</a:t>
            </a:r>
            <a:r>
              <a:rPr spc="25" dirty="0"/>
              <a:t> </a:t>
            </a:r>
            <a:r>
              <a:rPr dirty="0"/>
              <a:t>their</a:t>
            </a:r>
            <a:r>
              <a:rPr spc="25" dirty="0"/>
              <a:t> </a:t>
            </a:r>
            <a:r>
              <a:rPr spc="-10" dirty="0"/>
              <a:t>mobile device</a:t>
            </a:r>
          </a:p>
          <a:p>
            <a:pPr marL="3720465" marR="369570" indent="-128270">
              <a:lnSpc>
                <a:spcPct val="112400"/>
              </a:lnSpc>
              <a:spcBef>
                <a:spcPts val="300"/>
              </a:spcBef>
              <a:buSzPct val="100000"/>
              <a:buAutoNum type="arabicPeriod"/>
              <a:tabLst>
                <a:tab pos="37084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Selects</a:t>
            </a:r>
            <a:r>
              <a:rPr spc="125" dirty="0"/>
              <a:t> </a:t>
            </a:r>
            <a:r>
              <a:rPr dirty="0"/>
              <a:t>"Customer"</a:t>
            </a:r>
            <a:r>
              <a:rPr spc="130" dirty="0"/>
              <a:t> </a:t>
            </a:r>
            <a:r>
              <a:rPr dirty="0"/>
              <a:t>role</a:t>
            </a:r>
            <a:r>
              <a:rPr spc="130" dirty="0"/>
              <a:t> </a:t>
            </a:r>
            <a:r>
              <a:rPr spc="50" dirty="0"/>
              <a:t>from</a:t>
            </a:r>
            <a:r>
              <a:rPr spc="125" dirty="0"/>
              <a:t> </a:t>
            </a:r>
            <a:r>
              <a:rPr spc="-20" dirty="0"/>
              <a:t>main </a:t>
            </a:r>
            <a:r>
              <a:rPr spc="-10" dirty="0"/>
              <a:t>screen</a:t>
            </a:r>
          </a:p>
          <a:p>
            <a:pPr marL="3720465" indent="-128270">
              <a:spcBef>
                <a:spcPts val="400"/>
              </a:spcBef>
              <a:buSzPct val="100000"/>
              <a:buAutoNum type="arabicPeriod"/>
              <a:tabLst>
                <a:tab pos="37084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Enters</a:t>
            </a:r>
            <a:r>
              <a:rPr spc="114" dirty="0"/>
              <a:t> </a:t>
            </a:r>
            <a:r>
              <a:rPr dirty="0"/>
              <a:t>their</a:t>
            </a:r>
            <a:r>
              <a:rPr spc="114" dirty="0"/>
              <a:t> </a:t>
            </a:r>
            <a:r>
              <a:rPr dirty="0"/>
              <a:t>table</a:t>
            </a:r>
            <a:r>
              <a:rPr spc="114" dirty="0"/>
              <a:t> </a:t>
            </a:r>
            <a:r>
              <a:rPr dirty="0"/>
              <a:t>number</a:t>
            </a:r>
            <a:r>
              <a:rPr spc="114" dirty="0"/>
              <a:t> </a:t>
            </a:r>
            <a:r>
              <a:rPr spc="-30" dirty="0"/>
              <a:t>(e.g.,</a:t>
            </a:r>
            <a:r>
              <a:rPr spc="114" dirty="0"/>
              <a:t> </a:t>
            </a:r>
            <a:r>
              <a:rPr dirty="0"/>
              <a:t>"Table</a:t>
            </a:r>
            <a:r>
              <a:rPr spc="114" dirty="0"/>
              <a:t> </a:t>
            </a:r>
            <a:r>
              <a:rPr spc="-25" dirty="0"/>
              <a:t>1")</a:t>
            </a:r>
          </a:p>
          <a:p>
            <a:pPr marL="3720465" indent="-128270">
              <a:spcBef>
                <a:spcPts val="400"/>
              </a:spcBef>
              <a:buSzPct val="100000"/>
              <a:buAutoNum type="arabicPeriod"/>
              <a:tabLst>
                <a:tab pos="37084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Taps</a:t>
            </a:r>
            <a:r>
              <a:rPr spc="45" dirty="0"/>
              <a:t> </a:t>
            </a:r>
            <a:r>
              <a:rPr dirty="0"/>
              <a:t>"Enter"</a:t>
            </a:r>
            <a:r>
              <a:rPr spc="50" dirty="0"/>
              <a:t> </a:t>
            </a:r>
            <a:r>
              <a:rPr spc="60" dirty="0"/>
              <a:t>to</a:t>
            </a:r>
            <a:r>
              <a:rPr spc="50" dirty="0"/>
              <a:t> </a:t>
            </a:r>
            <a:r>
              <a:rPr dirty="0"/>
              <a:t>proceed</a:t>
            </a:r>
            <a:r>
              <a:rPr spc="50" dirty="0"/>
              <a:t> </a:t>
            </a:r>
            <a:r>
              <a:rPr spc="60" dirty="0"/>
              <a:t>to</a:t>
            </a:r>
            <a:r>
              <a:rPr spc="50" dirty="0"/>
              <a:t> </a:t>
            </a:r>
            <a:r>
              <a:rPr spc="-10" dirty="0"/>
              <a:t>ordering</a:t>
            </a:r>
          </a:p>
        </p:txBody>
      </p:sp>
      <p:sp>
        <p:nvSpPr>
          <p:cNvPr id="407" name="object 14"/>
          <p:cNvSpPr txBox="1"/>
          <p:nvPr/>
        </p:nvSpPr>
        <p:spPr>
          <a:xfrm>
            <a:off x="4299355" y="5969284"/>
            <a:ext cx="2079626" cy="123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/>
            </a:pPr>
            <a:r>
              <a:t>UI</a:t>
            </a:r>
            <a:r>
              <a:rPr spc="-9"/>
              <a:t> Features:</a:t>
            </a:r>
          </a:p>
          <a:p>
            <a:pPr marL="78105" indent="-65405">
              <a:spcBef>
                <a:spcPts val="8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Clear</a:t>
            </a:r>
            <a:r>
              <a:rPr spc="75"/>
              <a:t> </a:t>
            </a:r>
            <a:r>
              <a:t>table</a:t>
            </a:r>
            <a:r>
              <a:rPr spc="80"/>
              <a:t> </a:t>
            </a:r>
            <a:r>
              <a:t>icon</a:t>
            </a:r>
            <a:r>
              <a:rPr spc="80"/>
              <a:t> </a:t>
            </a:r>
            <a:r>
              <a:rPr spc="50"/>
              <a:t>for</a:t>
            </a:r>
            <a:r>
              <a:rPr spc="80"/>
              <a:t> </a:t>
            </a:r>
            <a:r>
              <a:t>visual</a:t>
            </a:r>
            <a:r>
              <a:rPr spc="80"/>
              <a:t> </a:t>
            </a:r>
            <a:r>
              <a:rPr spc="-10"/>
              <a:t>context</a:t>
            </a: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Placeholder</a:t>
            </a:r>
            <a:r>
              <a:rPr spc="95"/>
              <a:t> </a:t>
            </a:r>
            <a:r>
              <a:rPr spc="55"/>
              <a:t>text</a:t>
            </a:r>
            <a:r>
              <a:rPr spc="95"/>
              <a:t> </a:t>
            </a:r>
            <a:r>
              <a:t>showing</a:t>
            </a:r>
            <a:r>
              <a:rPr spc="95"/>
              <a:t> </a:t>
            </a:r>
            <a:r>
              <a:rPr spc="-10"/>
              <a:t>expected format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Large,</a:t>
            </a:r>
            <a:r>
              <a:rPr spc="75"/>
              <a:t> </a:t>
            </a:r>
            <a:r>
              <a:t>accessible</a:t>
            </a:r>
            <a:r>
              <a:rPr spc="80"/>
              <a:t> </a:t>
            </a:r>
            <a:r>
              <a:t>input</a:t>
            </a:r>
            <a:r>
              <a:rPr spc="80"/>
              <a:t> </a:t>
            </a:r>
            <a:r>
              <a:rPr spc="30"/>
              <a:t>field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Prominent</a:t>
            </a:r>
            <a:r>
              <a:rPr spc="145"/>
              <a:t> </a:t>
            </a:r>
            <a:r>
              <a:t>"Enter"</a:t>
            </a:r>
            <a:r>
              <a:rPr spc="145"/>
              <a:t> </a:t>
            </a:r>
            <a:r>
              <a:rPr spc="65"/>
              <a:t>button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Back</a:t>
            </a:r>
            <a:r>
              <a:rPr spc="130"/>
              <a:t> </a:t>
            </a:r>
            <a:r>
              <a:t>navigation</a:t>
            </a:r>
            <a:r>
              <a:rPr spc="135"/>
              <a:t> </a:t>
            </a:r>
            <a:r>
              <a:rPr spc="-10"/>
              <a:t>option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2"/>
          <p:cNvSpPr txBox="1">
            <a:spLocks noGrp="1"/>
          </p:cNvSpPr>
          <p:nvPr>
            <p:ph type="title"/>
          </p:nvPr>
        </p:nvSpPr>
        <p:spPr>
          <a:xfrm>
            <a:off x="560228" y="367478"/>
            <a:ext cx="5245681" cy="2059472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Order</a:t>
            </a:r>
            <a:r>
              <a:rPr spc="-100"/>
              <a:t> </a:t>
            </a:r>
            <a:r>
              <a:rPr spc="100"/>
              <a:t>Management</a:t>
            </a:r>
            <a:r>
              <a:rPr spc="-100"/>
              <a:t> </a:t>
            </a:r>
            <a:r>
              <a:t>Interface</a:t>
            </a:r>
          </a:p>
        </p:txBody>
      </p:sp>
      <p:sp>
        <p:nvSpPr>
          <p:cNvPr id="410" name="object 3"/>
          <p:cNvSpPr txBox="1"/>
          <p:nvPr/>
        </p:nvSpPr>
        <p:spPr>
          <a:xfrm>
            <a:off x="560228" y="1092200"/>
            <a:ext cx="3354706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t>Step</a:t>
            </a:r>
            <a:r>
              <a:rPr spc="-45"/>
              <a:t> </a:t>
            </a:r>
            <a:r>
              <a:rPr spc="0"/>
              <a:t>2:</a:t>
            </a:r>
            <a:r>
              <a:rPr spc="-45"/>
              <a:t> </a:t>
            </a:r>
            <a:r>
              <a:rPr spc="85"/>
              <a:t>Managing</a:t>
            </a:r>
            <a:r>
              <a:rPr spc="-45"/>
              <a:t> </a:t>
            </a:r>
            <a:r>
              <a:rPr spc="0"/>
              <a:t>Orders</a:t>
            </a:r>
            <a:r>
              <a:rPr spc="-45"/>
              <a:t> </a:t>
            </a:r>
            <a:r>
              <a:rPr spc="0"/>
              <a:t>and</a:t>
            </a:r>
            <a:r>
              <a:rPr spc="-40"/>
              <a:t> </a:t>
            </a:r>
            <a:r>
              <a:rPr spc="45"/>
              <a:t>Cart</a:t>
            </a:r>
          </a:p>
        </p:txBody>
      </p:sp>
      <p:grpSp>
        <p:nvGrpSpPr>
          <p:cNvPr id="414" name="object 4"/>
          <p:cNvGrpSpPr/>
          <p:nvPr/>
        </p:nvGrpSpPr>
        <p:grpSpPr>
          <a:xfrm>
            <a:off x="440228" y="1492107"/>
            <a:ext cx="3314701" cy="6934201"/>
            <a:chOff x="0" y="0"/>
            <a:chExt cx="3314700" cy="6934200"/>
          </a:xfrm>
        </p:grpSpPr>
        <p:pic>
          <p:nvPicPr>
            <p:cNvPr id="411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5" name="object 8"/>
          <p:cNvSpPr txBox="1"/>
          <p:nvPr/>
        </p:nvSpPr>
        <p:spPr>
          <a:xfrm>
            <a:off x="1283863" y="8227903"/>
            <a:ext cx="16192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Empty</a:t>
            </a:r>
            <a:r>
              <a:rPr spc="85"/>
              <a:t> </a:t>
            </a:r>
            <a:r>
              <a:t>Cart</a:t>
            </a:r>
            <a:r>
              <a:rPr spc="90"/>
              <a:t> -</a:t>
            </a:r>
            <a:r>
              <a:rPr spc="85"/>
              <a:t> </a:t>
            </a:r>
            <a:r>
              <a:t>New</a:t>
            </a:r>
            <a:r>
              <a:rPr spc="90"/>
              <a:t> </a:t>
            </a:r>
            <a:r>
              <a:rPr spc="-10"/>
              <a:t>Customer</a:t>
            </a:r>
          </a:p>
        </p:txBody>
      </p:sp>
      <p:grpSp>
        <p:nvGrpSpPr>
          <p:cNvPr id="419" name="object 9"/>
          <p:cNvGrpSpPr/>
          <p:nvPr/>
        </p:nvGrpSpPr>
        <p:grpSpPr>
          <a:xfrm>
            <a:off x="3716828" y="1492107"/>
            <a:ext cx="3327401" cy="6934201"/>
            <a:chOff x="0" y="0"/>
            <a:chExt cx="3327400" cy="6934200"/>
          </a:xfrm>
        </p:grpSpPr>
        <p:pic>
          <p:nvPicPr>
            <p:cNvPr id="416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3274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92" y="37416"/>
              <a:ext cx="3040907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object 13"/>
          <p:cNvSpPr txBox="1"/>
          <p:nvPr/>
        </p:nvSpPr>
        <p:spPr>
          <a:xfrm>
            <a:off x="4683026" y="8227903"/>
            <a:ext cx="139128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</a:t>
            </a:r>
            <a:r>
              <a:rPr spc="25"/>
              <a:t> </a:t>
            </a:r>
            <a:r>
              <a:rPr spc="55"/>
              <a:t>with</a:t>
            </a:r>
            <a:r>
              <a:rPr spc="30"/>
              <a:t> </a:t>
            </a:r>
            <a:r>
              <a:t>Order</a:t>
            </a:r>
            <a:r>
              <a:rPr spc="25"/>
              <a:t> </a:t>
            </a:r>
            <a:r>
              <a:rPr spc="-10"/>
              <a:t>History</a:t>
            </a:r>
          </a:p>
        </p:txBody>
      </p:sp>
      <p:sp>
        <p:nvSpPr>
          <p:cNvPr id="427" name="object 18"/>
          <p:cNvSpPr txBox="1"/>
          <p:nvPr/>
        </p:nvSpPr>
        <p:spPr>
          <a:xfrm>
            <a:off x="750907" y="8820318"/>
            <a:ext cx="268795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62890">
              <a:spcBef>
                <a:spcPts val="100"/>
              </a:spcBef>
              <a:defRPr sz="1200" b="1">
                <a:solidFill>
                  <a:srgbClr val="1E40AF"/>
                </a:solidFill>
              </a:defRPr>
            </a:pPr>
            <a:endParaRPr b="0" spc="-20" dirty="0">
              <a:latin typeface="Microsoft Sans Serif"/>
              <a:ea typeface="Microsoft Sans Serif"/>
              <a:cs typeface="Microsoft Sans Serif"/>
              <a:sym typeface="Microsoft Sans Serif"/>
            </a:endParaRPr>
          </a:p>
        </p:txBody>
      </p:sp>
      <p:sp>
        <p:nvSpPr>
          <p:cNvPr id="434" name="object 23"/>
          <p:cNvSpPr txBox="1"/>
          <p:nvPr/>
        </p:nvSpPr>
        <p:spPr>
          <a:xfrm>
            <a:off x="4018115" y="8820318"/>
            <a:ext cx="268097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62890">
              <a:spcBef>
                <a:spcPts val="100"/>
              </a:spcBef>
              <a:defRPr sz="1200" b="1" spc="85">
                <a:solidFill>
                  <a:srgbClr val="166534"/>
                </a:solidFill>
              </a:defRPr>
            </a:pPr>
            <a:endParaRPr b="0" spc="-10" dirty="0">
              <a:latin typeface="Microsoft Sans Serif"/>
              <a:ea typeface="Microsoft Sans Serif"/>
              <a:cs typeface="Microsoft Sans Serif"/>
              <a:sym typeface="Microsoft Sans Serif"/>
            </a:endParaRPr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8E5F88B0-07ED-B7D3-FB50-0EF5122394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8815265"/>
            <a:ext cx="6722410" cy="14713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object 2"/>
          <p:cNvSpPr txBox="1">
            <a:spLocks noGrp="1"/>
          </p:cNvSpPr>
          <p:nvPr>
            <p:ph type="title"/>
          </p:nvPr>
        </p:nvSpPr>
        <p:spPr>
          <a:xfrm>
            <a:off x="494498" y="857963"/>
            <a:ext cx="5245681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Menu</a:t>
            </a:r>
            <a:r>
              <a:rPr spc="-200"/>
              <a:t> </a:t>
            </a:r>
            <a:r>
              <a:t>Browsing</a:t>
            </a:r>
            <a:r>
              <a:rPr spc="-200"/>
              <a:t> </a:t>
            </a:r>
            <a:r>
              <a:rPr spc="0"/>
              <a:t>Experience</a:t>
            </a:r>
          </a:p>
        </p:txBody>
      </p:sp>
      <p:grpSp>
        <p:nvGrpSpPr>
          <p:cNvPr id="440" name="object 3"/>
          <p:cNvGrpSpPr/>
          <p:nvPr/>
        </p:nvGrpSpPr>
        <p:grpSpPr>
          <a:xfrm>
            <a:off x="482600" y="2146300"/>
            <a:ext cx="3314700" cy="6934200"/>
            <a:chOff x="0" y="0"/>
            <a:chExt cx="3314700" cy="6934200"/>
          </a:xfrm>
        </p:grpSpPr>
        <p:pic>
          <p:nvPicPr>
            <p:cNvPr id="437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1" name="object 7"/>
          <p:cNvSpPr txBox="1"/>
          <p:nvPr/>
        </p:nvSpPr>
        <p:spPr>
          <a:xfrm>
            <a:off x="1362175" y="8922772"/>
            <a:ext cx="15474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Menu</a:t>
            </a:r>
            <a:r>
              <a:rPr spc="95"/>
              <a:t> </a:t>
            </a:r>
            <a:r>
              <a:rPr spc="55"/>
              <a:t>with</a:t>
            </a:r>
            <a:r>
              <a:rPr spc="95"/>
              <a:t> </a:t>
            </a:r>
            <a:r>
              <a:t>Category</a:t>
            </a:r>
            <a:r>
              <a:rPr spc="95"/>
              <a:t> </a:t>
            </a:r>
            <a:r>
              <a:rPr spc="-10"/>
              <a:t>Filters</a:t>
            </a:r>
          </a:p>
        </p:txBody>
      </p:sp>
      <p:grpSp>
        <p:nvGrpSpPr>
          <p:cNvPr id="446" name="object 8"/>
          <p:cNvGrpSpPr/>
          <p:nvPr/>
        </p:nvGrpSpPr>
        <p:grpSpPr>
          <a:xfrm>
            <a:off x="3900292" y="6231478"/>
            <a:ext cx="3040907" cy="1606902"/>
            <a:chOff x="0" y="0"/>
            <a:chExt cx="3040905" cy="1606900"/>
          </a:xfrm>
        </p:grpSpPr>
        <p:sp>
          <p:nvSpPr>
            <p:cNvPr id="442" name="object 9"/>
            <p:cNvSpPr/>
            <p:nvPr/>
          </p:nvSpPr>
          <p:spPr>
            <a:xfrm>
              <a:off x="10169" y="10170"/>
              <a:ext cx="3020567" cy="15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87"/>
                  </a:lnTo>
                  <a:lnTo>
                    <a:pt x="170" y="324"/>
                  </a:lnTo>
                  <a:lnTo>
                    <a:pt x="46" y="677"/>
                  </a:lnTo>
                  <a:lnTo>
                    <a:pt x="0" y="1108"/>
                  </a:lnTo>
                  <a:lnTo>
                    <a:pt x="0" y="20492"/>
                  </a:lnTo>
                  <a:lnTo>
                    <a:pt x="46" y="20923"/>
                  </a:lnTo>
                  <a:lnTo>
                    <a:pt x="170" y="21276"/>
                  </a:lnTo>
                  <a:lnTo>
                    <a:pt x="355" y="21513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13"/>
                  </a:lnTo>
                  <a:lnTo>
                    <a:pt x="21430" y="21276"/>
                  </a:lnTo>
                  <a:lnTo>
                    <a:pt x="21554" y="20923"/>
                  </a:lnTo>
                  <a:lnTo>
                    <a:pt x="21600" y="20492"/>
                  </a:lnTo>
                  <a:lnTo>
                    <a:pt x="21600" y="1108"/>
                  </a:lnTo>
                  <a:lnTo>
                    <a:pt x="21554" y="677"/>
                  </a:lnTo>
                  <a:lnTo>
                    <a:pt x="21430" y="324"/>
                  </a:lnTo>
                  <a:lnTo>
                    <a:pt x="21245" y="87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45" name="object 10"/>
            <p:cNvGrpSpPr/>
            <p:nvPr/>
          </p:nvGrpSpPr>
          <p:grpSpPr>
            <a:xfrm>
              <a:off x="0" y="0"/>
              <a:ext cx="3040906" cy="1606901"/>
              <a:chOff x="0" y="0"/>
              <a:chExt cx="3040905" cy="1606900"/>
            </a:xfrm>
          </p:grpSpPr>
          <p:sp>
            <p:nvSpPr>
              <p:cNvPr id="443" name="Shape"/>
              <p:cNvSpPr/>
              <p:nvPr/>
            </p:nvSpPr>
            <p:spPr>
              <a:xfrm>
                <a:off x="0" y="0"/>
                <a:ext cx="2996817" cy="1606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86"/>
                    </a:lnTo>
                    <a:lnTo>
                      <a:pt x="172" y="320"/>
                    </a:lnTo>
                    <a:lnTo>
                      <a:pt x="46" y="668"/>
                    </a:lnTo>
                    <a:lnTo>
                      <a:pt x="0" y="1094"/>
                    </a:lnTo>
                    <a:lnTo>
                      <a:pt x="0" y="20506"/>
                    </a:lnTo>
                    <a:lnTo>
                      <a:pt x="46" y="20932"/>
                    </a:lnTo>
                    <a:lnTo>
                      <a:pt x="172" y="21280"/>
                    </a:lnTo>
                    <a:lnTo>
                      <a:pt x="358" y="21514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14"/>
                    </a:lnTo>
                    <a:lnTo>
                      <a:pt x="21600" y="21463"/>
                    </a:lnTo>
                    <a:lnTo>
                      <a:pt x="586" y="21463"/>
                    </a:lnTo>
                    <a:lnTo>
                      <a:pt x="387" y="21388"/>
                    </a:lnTo>
                    <a:lnTo>
                      <a:pt x="224" y="21183"/>
                    </a:lnTo>
                    <a:lnTo>
                      <a:pt x="114" y="20879"/>
                    </a:lnTo>
                    <a:lnTo>
                      <a:pt x="73" y="20506"/>
                    </a:lnTo>
                    <a:lnTo>
                      <a:pt x="73" y="1094"/>
                    </a:lnTo>
                    <a:lnTo>
                      <a:pt x="114" y="721"/>
                    </a:lnTo>
                    <a:lnTo>
                      <a:pt x="224" y="417"/>
                    </a:lnTo>
                    <a:lnTo>
                      <a:pt x="387" y="212"/>
                    </a:lnTo>
                    <a:lnTo>
                      <a:pt x="586" y="137"/>
                    </a:lnTo>
                    <a:lnTo>
                      <a:pt x="21600" y="137"/>
                    </a:lnTo>
                    <a:lnTo>
                      <a:pt x="21560" y="86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" name="Shape"/>
              <p:cNvSpPr/>
              <p:nvPr/>
            </p:nvSpPr>
            <p:spPr>
              <a:xfrm>
                <a:off x="2959544" y="10170"/>
                <a:ext cx="81362" cy="1586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76"/>
                    </a:lnTo>
                    <a:lnTo>
                      <a:pt x="13364" y="284"/>
                    </a:lnTo>
                    <a:lnTo>
                      <a:pt x="17415" y="592"/>
                    </a:lnTo>
                    <a:lnTo>
                      <a:pt x="18900" y="969"/>
                    </a:lnTo>
                    <a:lnTo>
                      <a:pt x="18900" y="20631"/>
                    </a:lnTo>
                    <a:lnTo>
                      <a:pt x="17415" y="21008"/>
                    </a:lnTo>
                    <a:lnTo>
                      <a:pt x="13364" y="21316"/>
                    </a:lnTo>
                    <a:lnTo>
                      <a:pt x="7357" y="2152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14"/>
                    </a:lnTo>
                    <a:lnTo>
                      <a:pt x="19903" y="21062"/>
                    </a:lnTo>
                    <a:lnTo>
                      <a:pt x="21600" y="20631"/>
                    </a:lnTo>
                    <a:lnTo>
                      <a:pt x="21600" y="969"/>
                    </a:lnTo>
                    <a:lnTo>
                      <a:pt x="19903" y="538"/>
                    </a:lnTo>
                    <a:lnTo>
                      <a:pt x="15274" y="186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455" name="object 11"/>
          <p:cNvGrpSpPr/>
          <p:nvPr/>
        </p:nvGrpSpPr>
        <p:grpSpPr>
          <a:xfrm>
            <a:off x="3900292" y="2183715"/>
            <a:ext cx="3040907" cy="3885038"/>
            <a:chOff x="0" y="0"/>
            <a:chExt cx="3040905" cy="3885036"/>
          </a:xfrm>
        </p:grpSpPr>
        <p:sp>
          <p:nvSpPr>
            <p:cNvPr id="447" name="object 12"/>
            <p:cNvSpPr/>
            <p:nvPr/>
          </p:nvSpPr>
          <p:spPr>
            <a:xfrm>
              <a:off x="10169" y="10170"/>
              <a:ext cx="3020567" cy="3864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36"/>
                  </a:lnTo>
                  <a:lnTo>
                    <a:pt x="170" y="133"/>
                  </a:lnTo>
                  <a:lnTo>
                    <a:pt x="46" y="278"/>
                  </a:lnTo>
                  <a:lnTo>
                    <a:pt x="0" y="455"/>
                  </a:lnTo>
                  <a:lnTo>
                    <a:pt x="0" y="21145"/>
                  </a:lnTo>
                  <a:lnTo>
                    <a:pt x="46" y="21322"/>
                  </a:lnTo>
                  <a:lnTo>
                    <a:pt x="170" y="21467"/>
                  </a:lnTo>
                  <a:lnTo>
                    <a:pt x="355" y="21564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64"/>
                  </a:lnTo>
                  <a:lnTo>
                    <a:pt x="21430" y="21467"/>
                  </a:lnTo>
                  <a:lnTo>
                    <a:pt x="21554" y="21322"/>
                  </a:lnTo>
                  <a:lnTo>
                    <a:pt x="21600" y="21145"/>
                  </a:lnTo>
                  <a:lnTo>
                    <a:pt x="21600" y="455"/>
                  </a:lnTo>
                  <a:lnTo>
                    <a:pt x="21554" y="278"/>
                  </a:lnTo>
                  <a:lnTo>
                    <a:pt x="21430" y="133"/>
                  </a:lnTo>
                  <a:lnTo>
                    <a:pt x="21245" y="36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FF7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50" name="object 13"/>
            <p:cNvGrpSpPr/>
            <p:nvPr/>
          </p:nvGrpSpPr>
          <p:grpSpPr>
            <a:xfrm>
              <a:off x="0" y="0"/>
              <a:ext cx="3040906" cy="3885037"/>
              <a:chOff x="0" y="0"/>
              <a:chExt cx="3040905" cy="3885036"/>
            </a:xfrm>
          </p:grpSpPr>
          <p:sp>
            <p:nvSpPr>
              <p:cNvPr id="448" name="Shape"/>
              <p:cNvSpPr/>
              <p:nvPr/>
            </p:nvSpPr>
            <p:spPr>
              <a:xfrm>
                <a:off x="0" y="0"/>
                <a:ext cx="2996816" cy="3885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36"/>
                    </a:lnTo>
                    <a:lnTo>
                      <a:pt x="172" y="132"/>
                    </a:lnTo>
                    <a:lnTo>
                      <a:pt x="46" y="276"/>
                    </a:lnTo>
                    <a:lnTo>
                      <a:pt x="0" y="452"/>
                    </a:lnTo>
                    <a:lnTo>
                      <a:pt x="0" y="21148"/>
                    </a:lnTo>
                    <a:lnTo>
                      <a:pt x="46" y="21324"/>
                    </a:lnTo>
                    <a:lnTo>
                      <a:pt x="172" y="21468"/>
                    </a:lnTo>
                    <a:lnTo>
                      <a:pt x="358" y="21564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64"/>
                    </a:lnTo>
                    <a:lnTo>
                      <a:pt x="21600" y="21543"/>
                    </a:lnTo>
                    <a:lnTo>
                      <a:pt x="586" y="21543"/>
                    </a:lnTo>
                    <a:lnTo>
                      <a:pt x="387" y="21512"/>
                    </a:lnTo>
                    <a:lnTo>
                      <a:pt x="224" y="21428"/>
                    </a:lnTo>
                    <a:lnTo>
                      <a:pt x="114" y="21302"/>
                    </a:lnTo>
                    <a:lnTo>
                      <a:pt x="73" y="21148"/>
                    </a:lnTo>
                    <a:lnTo>
                      <a:pt x="73" y="452"/>
                    </a:lnTo>
                    <a:lnTo>
                      <a:pt x="114" y="298"/>
                    </a:lnTo>
                    <a:lnTo>
                      <a:pt x="224" y="172"/>
                    </a:lnTo>
                    <a:lnTo>
                      <a:pt x="387" y="88"/>
                    </a:lnTo>
                    <a:lnTo>
                      <a:pt x="586" y="57"/>
                    </a:lnTo>
                    <a:lnTo>
                      <a:pt x="21600" y="57"/>
                    </a:lnTo>
                    <a:lnTo>
                      <a:pt x="21560" y="36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" name="Shape"/>
              <p:cNvSpPr/>
              <p:nvPr/>
            </p:nvSpPr>
            <p:spPr>
              <a:xfrm>
                <a:off x="2959544" y="10170"/>
                <a:ext cx="81362" cy="3864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31"/>
                    </a:lnTo>
                    <a:lnTo>
                      <a:pt x="13364" y="117"/>
                    </a:lnTo>
                    <a:lnTo>
                      <a:pt x="17415" y="243"/>
                    </a:lnTo>
                    <a:lnTo>
                      <a:pt x="18900" y="398"/>
                    </a:lnTo>
                    <a:lnTo>
                      <a:pt x="18900" y="21202"/>
                    </a:lnTo>
                    <a:lnTo>
                      <a:pt x="17415" y="21357"/>
                    </a:lnTo>
                    <a:lnTo>
                      <a:pt x="13364" y="21483"/>
                    </a:lnTo>
                    <a:lnTo>
                      <a:pt x="7357" y="21569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24"/>
                    </a:lnTo>
                    <a:lnTo>
                      <a:pt x="19903" y="21379"/>
                    </a:lnTo>
                    <a:lnTo>
                      <a:pt x="21600" y="21202"/>
                    </a:lnTo>
                    <a:lnTo>
                      <a:pt x="21600" y="398"/>
                    </a:lnTo>
                    <a:lnTo>
                      <a:pt x="19903" y="221"/>
                    </a:lnTo>
                    <a:lnTo>
                      <a:pt x="15274" y="76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53" name="object 14"/>
            <p:cNvGrpSpPr/>
            <p:nvPr/>
          </p:nvGrpSpPr>
          <p:grpSpPr>
            <a:xfrm>
              <a:off x="172889" y="579714"/>
              <a:ext cx="2695118" cy="3132431"/>
              <a:chOff x="0" y="0"/>
              <a:chExt cx="2695117" cy="3132430"/>
            </a:xfrm>
          </p:grpSpPr>
          <p:sp>
            <p:nvSpPr>
              <p:cNvPr id="451" name="Shape"/>
              <p:cNvSpPr/>
              <p:nvPr/>
            </p:nvSpPr>
            <p:spPr>
              <a:xfrm>
                <a:off x="0" y="1627238"/>
                <a:ext cx="2695118" cy="1505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7"/>
                    </a:moveTo>
                    <a:lnTo>
                      <a:pt x="21549" y="713"/>
                    </a:lnTo>
                    <a:lnTo>
                      <a:pt x="21409" y="342"/>
                    </a:lnTo>
                    <a:lnTo>
                      <a:pt x="21202" y="92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92"/>
                    </a:lnTo>
                    <a:lnTo>
                      <a:pt x="191" y="342"/>
                    </a:lnTo>
                    <a:lnTo>
                      <a:pt x="51" y="713"/>
                    </a:lnTo>
                    <a:lnTo>
                      <a:pt x="0" y="1167"/>
                    </a:lnTo>
                    <a:lnTo>
                      <a:pt x="0" y="20433"/>
                    </a:lnTo>
                    <a:lnTo>
                      <a:pt x="51" y="20887"/>
                    </a:lnTo>
                    <a:lnTo>
                      <a:pt x="191" y="21258"/>
                    </a:lnTo>
                    <a:lnTo>
                      <a:pt x="398" y="21508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08"/>
                    </a:lnTo>
                    <a:lnTo>
                      <a:pt x="21409" y="21258"/>
                    </a:lnTo>
                    <a:lnTo>
                      <a:pt x="21549" y="20887"/>
                    </a:lnTo>
                    <a:lnTo>
                      <a:pt x="21600" y="20433"/>
                    </a:lnTo>
                    <a:lnTo>
                      <a:pt x="21600" y="116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" name="Shape"/>
              <p:cNvSpPr/>
              <p:nvPr/>
            </p:nvSpPr>
            <p:spPr>
              <a:xfrm>
                <a:off x="0" y="0"/>
                <a:ext cx="2695118" cy="1505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7"/>
                    </a:moveTo>
                    <a:lnTo>
                      <a:pt x="21549" y="713"/>
                    </a:lnTo>
                    <a:lnTo>
                      <a:pt x="21409" y="342"/>
                    </a:lnTo>
                    <a:lnTo>
                      <a:pt x="21202" y="92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92"/>
                    </a:lnTo>
                    <a:lnTo>
                      <a:pt x="191" y="342"/>
                    </a:lnTo>
                    <a:lnTo>
                      <a:pt x="51" y="713"/>
                    </a:lnTo>
                    <a:lnTo>
                      <a:pt x="0" y="1167"/>
                    </a:lnTo>
                    <a:lnTo>
                      <a:pt x="0" y="20433"/>
                    </a:lnTo>
                    <a:lnTo>
                      <a:pt x="51" y="20887"/>
                    </a:lnTo>
                    <a:lnTo>
                      <a:pt x="191" y="21258"/>
                    </a:lnTo>
                    <a:lnTo>
                      <a:pt x="398" y="21508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08"/>
                    </a:lnTo>
                    <a:lnTo>
                      <a:pt x="21409" y="21258"/>
                    </a:lnTo>
                    <a:lnTo>
                      <a:pt x="21549" y="20887"/>
                    </a:lnTo>
                    <a:lnTo>
                      <a:pt x="21600" y="20433"/>
                    </a:lnTo>
                    <a:lnTo>
                      <a:pt x="21600" y="116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454" name="object 15" descr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object 16"/>
          <p:cNvSpPr txBox="1"/>
          <p:nvPr/>
        </p:nvSpPr>
        <p:spPr>
          <a:xfrm>
            <a:off x="602599" y="1746387"/>
            <a:ext cx="611632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t>Step</a:t>
            </a:r>
            <a:r>
              <a:rPr spc="5"/>
              <a:t> </a:t>
            </a:r>
            <a:r>
              <a:rPr spc="0"/>
              <a:t>3:</a:t>
            </a:r>
            <a:r>
              <a:rPr spc="5"/>
              <a:t> </a:t>
            </a:r>
            <a:r>
              <a:rPr spc="10"/>
              <a:t>Exploring</a:t>
            </a:r>
            <a:r>
              <a:rPr spc="5"/>
              <a:t> </a:t>
            </a:r>
            <a:r>
              <a:rPr spc="10"/>
              <a:t>the</a:t>
            </a:r>
            <a:r>
              <a:rPr spc="5"/>
              <a:t> </a:t>
            </a:r>
            <a:r>
              <a:rPr spc="10"/>
              <a:t>Restaurant </a:t>
            </a:r>
            <a:r>
              <a:rPr spc="40"/>
              <a:t>Menu</a:t>
            </a:r>
          </a:p>
          <a:p>
            <a:pPr>
              <a:spcBef>
                <a:spcPts val="1100"/>
              </a:spcBef>
              <a:defRPr sz="1600"/>
            </a:pPr>
            <a:endParaRPr spc="40"/>
          </a:p>
          <a:p>
            <a:pPr indent="3735704">
              <a:defRPr sz="1400" b="1" spc="60">
                <a:solidFill>
                  <a:srgbClr val="9A3412"/>
                </a:solidFill>
              </a:defRPr>
            </a:pPr>
            <a:r>
              <a:t>Menu</a:t>
            </a:r>
            <a:r>
              <a:rPr spc="-85"/>
              <a:t> </a:t>
            </a:r>
            <a:r>
              <a:rPr spc="50"/>
              <a:t>Navigation</a:t>
            </a:r>
            <a:r>
              <a:rPr spc="-80"/>
              <a:t> </a:t>
            </a:r>
            <a:r>
              <a:rPr spc="-10"/>
              <a:t>Features</a:t>
            </a:r>
          </a:p>
        </p:txBody>
      </p:sp>
      <p:sp>
        <p:nvSpPr>
          <p:cNvPr id="457" name="object 17"/>
          <p:cNvSpPr txBox="1"/>
          <p:nvPr/>
        </p:nvSpPr>
        <p:spPr>
          <a:xfrm>
            <a:off x="4182529" y="2898166"/>
            <a:ext cx="1824355" cy="109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65"/>
            </a:pPr>
            <a:r>
              <a:t>Category</a:t>
            </a:r>
            <a:r>
              <a:rPr spc="-70"/>
              <a:t> </a:t>
            </a:r>
            <a:r>
              <a:rPr spc="-9"/>
              <a:t>Filtering:</a:t>
            </a:r>
          </a:p>
          <a:p>
            <a:pPr marL="78105" indent="-65405"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All:</a:t>
            </a:r>
            <a:r>
              <a:rPr spc="6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View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complete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menu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0"/>
            </a:pPr>
            <a:r>
              <a:t>Ana</a:t>
            </a:r>
            <a:r>
              <a:rPr spc="-5"/>
              <a:t> </a:t>
            </a:r>
            <a:r>
              <a:rPr spc="0"/>
              <a:t>Yemek:</a:t>
            </a:r>
            <a:r>
              <a:rPr spc="25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Main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dishes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Aperatif:</a:t>
            </a:r>
            <a:r>
              <a:rPr spc="110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Appetizers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5"/>
            </a:pPr>
            <a:r>
              <a:t>Salata:</a:t>
            </a:r>
            <a:r>
              <a:rPr spc="-34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Salads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Additional</a:t>
            </a:r>
            <a:r>
              <a:rPr spc="175"/>
              <a:t> </a:t>
            </a:r>
            <a:r>
              <a:t>categories</a:t>
            </a:r>
            <a:r>
              <a:rPr spc="175"/>
              <a:t> </a:t>
            </a:r>
            <a:r>
              <a:rPr spc="-10"/>
              <a:t>available</a:t>
            </a:r>
          </a:p>
        </p:txBody>
      </p:sp>
      <p:sp>
        <p:nvSpPr>
          <p:cNvPr id="458" name="object 18"/>
          <p:cNvSpPr txBox="1"/>
          <p:nvPr/>
        </p:nvSpPr>
        <p:spPr>
          <a:xfrm>
            <a:off x="4182529" y="4525408"/>
            <a:ext cx="232092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65"/>
            </a:pPr>
            <a:r>
              <a:t>Menu</a:t>
            </a:r>
            <a:r>
              <a:rPr spc="-9"/>
              <a:t> </a:t>
            </a:r>
            <a:r>
              <a:rPr spc="0"/>
              <a:t>Item</a:t>
            </a:r>
            <a:r>
              <a:rPr spc="-9"/>
              <a:t> Display:</a:t>
            </a:r>
          </a:p>
          <a:p>
            <a:pPr marL="78105" indent="-65405">
              <a:spcBef>
                <a:spcPts val="8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High-</a:t>
            </a:r>
            <a:r>
              <a:rPr spc="20"/>
              <a:t>quality</a:t>
            </a:r>
            <a:r>
              <a:rPr spc="150"/>
              <a:t> </a:t>
            </a:r>
            <a:r>
              <a:rPr spc="20"/>
              <a:t>food</a:t>
            </a:r>
            <a:r>
              <a:rPr spc="150"/>
              <a:t> </a:t>
            </a:r>
            <a:r>
              <a:rPr spc="-10"/>
              <a:t>images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Clear</a:t>
            </a:r>
            <a:r>
              <a:rPr spc="100"/>
              <a:t> </a:t>
            </a:r>
            <a:r>
              <a:t>item</a:t>
            </a:r>
            <a:r>
              <a:rPr spc="100"/>
              <a:t> </a:t>
            </a:r>
            <a:r>
              <a:t>names</a:t>
            </a:r>
            <a:r>
              <a:rPr spc="104"/>
              <a:t> </a:t>
            </a:r>
            <a:r>
              <a:t>and</a:t>
            </a:r>
            <a:r>
              <a:rPr spc="100"/>
              <a:t> </a:t>
            </a:r>
            <a:r>
              <a:rPr spc="-10"/>
              <a:t>descriptions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Prominent</a:t>
            </a:r>
            <a:r>
              <a:rPr spc="125"/>
              <a:t> </a:t>
            </a:r>
            <a:r>
              <a:t>pricing</a:t>
            </a:r>
            <a:r>
              <a:rPr spc="125"/>
              <a:t> </a:t>
            </a:r>
            <a:r>
              <a:t>in</a:t>
            </a:r>
            <a:r>
              <a:rPr spc="130"/>
              <a:t> </a:t>
            </a:r>
            <a:r>
              <a:t>Turkish</a:t>
            </a:r>
            <a:r>
              <a:rPr spc="125"/>
              <a:t> </a:t>
            </a:r>
            <a:r>
              <a:rPr spc="-20"/>
              <a:t>Lira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Category</a:t>
            </a:r>
            <a:r>
              <a:rPr spc="110"/>
              <a:t> </a:t>
            </a:r>
            <a:r>
              <a:t>tags</a:t>
            </a:r>
            <a:r>
              <a:rPr spc="110"/>
              <a:t> </a:t>
            </a:r>
            <a:r>
              <a:rPr spc="50"/>
              <a:t>for</a:t>
            </a:r>
            <a:r>
              <a:rPr spc="110"/>
              <a:t> </a:t>
            </a:r>
            <a:r>
              <a:t>easy</a:t>
            </a:r>
            <a:r>
              <a:rPr spc="110"/>
              <a:t> </a:t>
            </a:r>
            <a:r>
              <a:rPr spc="-10"/>
              <a:t>identification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"Add</a:t>
            </a:r>
            <a:r>
              <a:rPr spc="65"/>
              <a:t> </a:t>
            </a:r>
            <a:r>
              <a:rPr spc="60"/>
              <a:t>to</a:t>
            </a:r>
            <a:r>
              <a:rPr spc="69"/>
              <a:t> </a:t>
            </a:r>
            <a:r>
              <a:t>Cart"</a:t>
            </a:r>
            <a:r>
              <a:rPr spc="65"/>
              <a:t> </a:t>
            </a:r>
            <a:r>
              <a:rPr spc="75"/>
              <a:t>buttons</a:t>
            </a:r>
            <a:r>
              <a:rPr spc="69"/>
              <a:t> </a:t>
            </a:r>
            <a:r>
              <a:rPr spc="50"/>
              <a:t>for</a:t>
            </a:r>
            <a:r>
              <a:rPr spc="69"/>
              <a:t> </a:t>
            </a:r>
            <a:r>
              <a:t>quick</a:t>
            </a:r>
            <a:r>
              <a:rPr spc="65"/>
              <a:t> </a:t>
            </a:r>
            <a:r>
              <a:rPr spc="-10"/>
              <a:t>ordering</a:t>
            </a:r>
          </a:p>
        </p:txBody>
      </p:sp>
      <p:sp>
        <p:nvSpPr>
          <p:cNvPr id="459" name="object 19"/>
          <p:cNvSpPr txBox="1"/>
          <p:nvPr/>
        </p:nvSpPr>
        <p:spPr>
          <a:xfrm>
            <a:off x="4060487" y="6418344"/>
            <a:ext cx="2574290" cy="110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55"/>
            </a:pPr>
            <a:r>
              <a:t>Example:</a:t>
            </a:r>
            <a:r>
              <a:rPr spc="-80"/>
              <a:t> </a:t>
            </a:r>
            <a:r>
              <a:rPr spc="110"/>
              <a:t>Classic</a:t>
            </a:r>
            <a:r>
              <a:rPr spc="-75"/>
              <a:t> </a:t>
            </a:r>
            <a:r>
              <a:t>Cheeseburger</a:t>
            </a:r>
          </a:p>
          <a:p>
            <a:pPr marL="78105" indent="-65405">
              <a:spcBef>
                <a:spcPts val="9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Price:</a:t>
            </a:r>
            <a:r>
              <a:rPr spc="45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$12.99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4699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Description:</a:t>
            </a:r>
            <a:r>
              <a:rPr spc="5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Juicy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beef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patty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with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cheddar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cheese,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lettuce,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tomato,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special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sauce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Category:</a:t>
            </a:r>
            <a:r>
              <a:rPr spc="-2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Ana</a:t>
            </a:r>
            <a:r>
              <a:rPr b="0" spc="1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Yemek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(Main</a:t>
            </a:r>
            <a:r>
              <a:rPr b="0" spc="1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Dish)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Action:</a:t>
            </a:r>
            <a:r>
              <a:rPr spc="5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One-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tap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"Add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Cart"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object 2"/>
          <p:cNvSpPr txBox="1">
            <a:spLocks noGrp="1"/>
          </p:cNvSpPr>
          <p:nvPr>
            <p:ph type="title"/>
          </p:nvPr>
        </p:nvSpPr>
        <p:spPr>
          <a:xfrm>
            <a:off x="482600" y="925029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Adding</a:t>
            </a:r>
            <a:r>
              <a:rPr spc="-200"/>
              <a:t> </a:t>
            </a:r>
            <a:r>
              <a:t>Items</a:t>
            </a:r>
            <a:r>
              <a:rPr spc="-200"/>
              <a:t> </a:t>
            </a:r>
            <a:r>
              <a:t>to</a:t>
            </a:r>
            <a:r>
              <a:rPr spc="-200"/>
              <a:t> </a:t>
            </a:r>
            <a:r>
              <a:t>Cart</a:t>
            </a:r>
          </a:p>
        </p:txBody>
      </p:sp>
      <p:grpSp>
        <p:nvGrpSpPr>
          <p:cNvPr id="465" name="object 3"/>
          <p:cNvGrpSpPr/>
          <p:nvPr/>
        </p:nvGrpSpPr>
        <p:grpSpPr>
          <a:xfrm>
            <a:off x="425450" y="2146300"/>
            <a:ext cx="3314700" cy="6934200"/>
            <a:chOff x="0" y="0"/>
            <a:chExt cx="3314700" cy="6934200"/>
          </a:xfrm>
        </p:grpSpPr>
        <p:pic>
          <p:nvPicPr>
            <p:cNvPr id="462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6" name="object 7"/>
          <p:cNvSpPr txBox="1"/>
          <p:nvPr/>
        </p:nvSpPr>
        <p:spPr>
          <a:xfrm>
            <a:off x="1324430" y="8922781"/>
            <a:ext cx="150876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2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Item</a:t>
            </a:r>
            <a:r>
              <a:rPr spc="75"/>
              <a:t> </a:t>
            </a:r>
            <a:r>
              <a:t>Customization</a:t>
            </a:r>
            <a:r>
              <a:rPr spc="80"/>
              <a:t> </a:t>
            </a:r>
            <a:r>
              <a:rPr spc="-20"/>
              <a:t>Modal</a:t>
            </a:r>
          </a:p>
        </p:txBody>
      </p:sp>
      <p:grpSp>
        <p:nvGrpSpPr>
          <p:cNvPr id="471" name="object 8"/>
          <p:cNvGrpSpPr/>
          <p:nvPr/>
        </p:nvGrpSpPr>
        <p:grpSpPr>
          <a:xfrm>
            <a:off x="3843142" y="7248503"/>
            <a:ext cx="3040907" cy="1606902"/>
            <a:chOff x="0" y="0"/>
            <a:chExt cx="3040905" cy="1606900"/>
          </a:xfrm>
        </p:grpSpPr>
        <p:sp>
          <p:nvSpPr>
            <p:cNvPr id="467" name="object 9"/>
            <p:cNvSpPr/>
            <p:nvPr/>
          </p:nvSpPr>
          <p:spPr>
            <a:xfrm>
              <a:off x="10169" y="10170"/>
              <a:ext cx="3020567" cy="1586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87"/>
                  </a:lnTo>
                  <a:lnTo>
                    <a:pt x="170" y="324"/>
                  </a:lnTo>
                  <a:lnTo>
                    <a:pt x="46" y="677"/>
                  </a:lnTo>
                  <a:lnTo>
                    <a:pt x="0" y="1108"/>
                  </a:lnTo>
                  <a:lnTo>
                    <a:pt x="0" y="20492"/>
                  </a:lnTo>
                  <a:lnTo>
                    <a:pt x="46" y="20923"/>
                  </a:lnTo>
                  <a:lnTo>
                    <a:pt x="170" y="21276"/>
                  </a:lnTo>
                  <a:lnTo>
                    <a:pt x="355" y="21513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13"/>
                  </a:lnTo>
                  <a:lnTo>
                    <a:pt x="21430" y="21276"/>
                  </a:lnTo>
                  <a:lnTo>
                    <a:pt x="21554" y="20923"/>
                  </a:lnTo>
                  <a:lnTo>
                    <a:pt x="21600" y="20492"/>
                  </a:lnTo>
                  <a:lnTo>
                    <a:pt x="21600" y="1108"/>
                  </a:lnTo>
                  <a:lnTo>
                    <a:pt x="21554" y="677"/>
                  </a:lnTo>
                  <a:lnTo>
                    <a:pt x="21430" y="324"/>
                  </a:lnTo>
                  <a:lnTo>
                    <a:pt x="21245" y="87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EFC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70" name="object 10"/>
            <p:cNvGrpSpPr/>
            <p:nvPr/>
          </p:nvGrpSpPr>
          <p:grpSpPr>
            <a:xfrm>
              <a:off x="0" y="0"/>
              <a:ext cx="3040906" cy="1606901"/>
              <a:chOff x="0" y="0"/>
              <a:chExt cx="3040905" cy="1606900"/>
            </a:xfrm>
          </p:grpSpPr>
          <p:sp>
            <p:nvSpPr>
              <p:cNvPr id="468" name="Shape"/>
              <p:cNvSpPr/>
              <p:nvPr/>
            </p:nvSpPr>
            <p:spPr>
              <a:xfrm>
                <a:off x="0" y="0"/>
                <a:ext cx="2996816" cy="1606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86"/>
                    </a:lnTo>
                    <a:lnTo>
                      <a:pt x="172" y="320"/>
                    </a:lnTo>
                    <a:lnTo>
                      <a:pt x="46" y="668"/>
                    </a:lnTo>
                    <a:lnTo>
                      <a:pt x="0" y="1094"/>
                    </a:lnTo>
                    <a:lnTo>
                      <a:pt x="0" y="20506"/>
                    </a:lnTo>
                    <a:lnTo>
                      <a:pt x="46" y="20932"/>
                    </a:lnTo>
                    <a:lnTo>
                      <a:pt x="172" y="21280"/>
                    </a:lnTo>
                    <a:lnTo>
                      <a:pt x="358" y="21514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14"/>
                    </a:lnTo>
                    <a:lnTo>
                      <a:pt x="21600" y="21463"/>
                    </a:lnTo>
                    <a:lnTo>
                      <a:pt x="586" y="21463"/>
                    </a:lnTo>
                    <a:lnTo>
                      <a:pt x="387" y="21388"/>
                    </a:lnTo>
                    <a:lnTo>
                      <a:pt x="224" y="21183"/>
                    </a:lnTo>
                    <a:lnTo>
                      <a:pt x="114" y="20879"/>
                    </a:lnTo>
                    <a:lnTo>
                      <a:pt x="73" y="20506"/>
                    </a:lnTo>
                    <a:lnTo>
                      <a:pt x="73" y="1094"/>
                    </a:lnTo>
                    <a:lnTo>
                      <a:pt x="114" y="721"/>
                    </a:lnTo>
                    <a:lnTo>
                      <a:pt x="224" y="417"/>
                    </a:lnTo>
                    <a:lnTo>
                      <a:pt x="387" y="212"/>
                    </a:lnTo>
                    <a:lnTo>
                      <a:pt x="586" y="137"/>
                    </a:lnTo>
                    <a:lnTo>
                      <a:pt x="21600" y="137"/>
                    </a:lnTo>
                    <a:lnTo>
                      <a:pt x="21560" y="86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9" name="Shape"/>
              <p:cNvSpPr/>
              <p:nvPr/>
            </p:nvSpPr>
            <p:spPr>
              <a:xfrm>
                <a:off x="2959544" y="10170"/>
                <a:ext cx="81362" cy="1586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76"/>
                    </a:lnTo>
                    <a:lnTo>
                      <a:pt x="13364" y="284"/>
                    </a:lnTo>
                    <a:lnTo>
                      <a:pt x="17415" y="592"/>
                    </a:lnTo>
                    <a:lnTo>
                      <a:pt x="18900" y="969"/>
                    </a:lnTo>
                    <a:lnTo>
                      <a:pt x="18900" y="20631"/>
                    </a:lnTo>
                    <a:lnTo>
                      <a:pt x="17415" y="21008"/>
                    </a:lnTo>
                    <a:lnTo>
                      <a:pt x="13364" y="21316"/>
                    </a:lnTo>
                    <a:lnTo>
                      <a:pt x="7357" y="2152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14"/>
                    </a:lnTo>
                    <a:lnTo>
                      <a:pt x="19903" y="21062"/>
                    </a:lnTo>
                    <a:lnTo>
                      <a:pt x="21600" y="20631"/>
                    </a:lnTo>
                    <a:lnTo>
                      <a:pt x="21600" y="969"/>
                    </a:lnTo>
                    <a:lnTo>
                      <a:pt x="19903" y="538"/>
                    </a:lnTo>
                    <a:lnTo>
                      <a:pt x="15274" y="186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480" name="object 11"/>
          <p:cNvGrpSpPr/>
          <p:nvPr/>
        </p:nvGrpSpPr>
        <p:grpSpPr>
          <a:xfrm>
            <a:off x="3843142" y="2183715"/>
            <a:ext cx="3040907" cy="4902063"/>
            <a:chOff x="0" y="0"/>
            <a:chExt cx="3040905" cy="4902062"/>
          </a:xfrm>
        </p:grpSpPr>
        <p:sp>
          <p:nvSpPr>
            <p:cNvPr id="472" name="object 12"/>
            <p:cNvSpPr/>
            <p:nvPr/>
          </p:nvSpPr>
          <p:spPr>
            <a:xfrm>
              <a:off x="10169" y="10169"/>
              <a:ext cx="3020567" cy="488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28"/>
                  </a:lnTo>
                  <a:lnTo>
                    <a:pt x="170" y="105"/>
                  </a:lnTo>
                  <a:lnTo>
                    <a:pt x="46" y="220"/>
                  </a:lnTo>
                  <a:lnTo>
                    <a:pt x="0" y="360"/>
                  </a:lnTo>
                  <a:lnTo>
                    <a:pt x="0" y="21240"/>
                  </a:lnTo>
                  <a:lnTo>
                    <a:pt x="46" y="21380"/>
                  </a:lnTo>
                  <a:lnTo>
                    <a:pt x="170" y="21495"/>
                  </a:lnTo>
                  <a:lnTo>
                    <a:pt x="355" y="21572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2"/>
                  </a:lnTo>
                  <a:lnTo>
                    <a:pt x="21430" y="21495"/>
                  </a:lnTo>
                  <a:lnTo>
                    <a:pt x="21554" y="21380"/>
                  </a:lnTo>
                  <a:lnTo>
                    <a:pt x="21600" y="21240"/>
                  </a:lnTo>
                  <a:lnTo>
                    <a:pt x="21600" y="360"/>
                  </a:lnTo>
                  <a:lnTo>
                    <a:pt x="21554" y="220"/>
                  </a:lnTo>
                  <a:lnTo>
                    <a:pt x="21430" y="105"/>
                  </a:lnTo>
                  <a:lnTo>
                    <a:pt x="21245" y="28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75" name="object 13"/>
            <p:cNvGrpSpPr/>
            <p:nvPr/>
          </p:nvGrpSpPr>
          <p:grpSpPr>
            <a:xfrm>
              <a:off x="0" y="0"/>
              <a:ext cx="3040906" cy="4902063"/>
              <a:chOff x="0" y="0"/>
              <a:chExt cx="3040905" cy="4902062"/>
            </a:xfrm>
          </p:grpSpPr>
          <p:sp>
            <p:nvSpPr>
              <p:cNvPr id="473" name="Shape"/>
              <p:cNvSpPr/>
              <p:nvPr/>
            </p:nvSpPr>
            <p:spPr>
              <a:xfrm>
                <a:off x="0" y="0"/>
                <a:ext cx="2996816" cy="4902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28"/>
                    </a:lnTo>
                    <a:lnTo>
                      <a:pt x="172" y="105"/>
                    </a:lnTo>
                    <a:lnTo>
                      <a:pt x="46" y="219"/>
                    </a:lnTo>
                    <a:lnTo>
                      <a:pt x="0" y="359"/>
                    </a:lnTo>
                    <a:lnTo>
                      <a:pt x="0" y="21241"/>
                    </a:lnTo>
                    <a:lnTo>
                      <a:pt x="46" y="21381"/>
                    </a:lnTo>
                    <a:lnTo>
                      <a:pt x="172" y="21495"/>
                    </a:lnTo>
                    <a:lnTo>
                      <a:pt x="358" y="21572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2"/>
                    </a:lnTo>
                    <a:lnTo>
                      <a:pt x="21600" y="21555"/>
                    </a:lnTo>
                    <a:lnTo>
                      <a:pt x="586" y="21555"/>
                    </a:lnTo>
                    <a:lnTo>
                      <a:pt x="387" y="21531"/>
                    </a:lnTo>
                    <a:lnTo>
                      <a:pt x="224" y="21463"/>
                    </a:lnTo>
                    <a:lnTo>
                      <a:pt x="114" y="21364"/>
                    </a:lnTo>
                    <a:lnTo>
                      <a:pt x="73" y="21241"/>
                    </a:lnTo>
                    <a:lnTo>
                      <a:pt x="73" y="359"/>
                    </a:lnTo>
                    <a:lnTo>
                      <a:pt x="114" y="236"/>
                    </a:lnTo>
                    <a:lnTo>
                      <a:pt x="224" y="137"/>
                    </a:lnTo>
                    <a:lnTo>
                      <a:pt x="387" y="69"/>
                    </a:lnTo>
                    <a:lnTo>
                      <a:pt x="586" y="45"/>
                    </a:lnTo>
                    <a:lnTo>
                      <a:pt x="21600" y="45"/>
                    </a:lnTo>
                    <a:lnTo>
                      <a:pt x="21560" y="28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4" name="Shape"/>
              <p:cNvSpPr/>
              <p:nvPr/>
            </p:nvSpPr>
            <p:spPr>
              <a:xfrm>
                <a:off x="2959544" y="10169"/>
                <a:ext cx="81362" cy="4881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5"/>
                    </a:lnTo>
                    <a:lnTo>
                      <a:pt x="13364" y="92"/>
                    </a:lnTo>
                    <a:lnTo>
                      <a:pt x="17415" y="192"/>
                    </a:lnTo>
                    <a:lnTo>
                      <a:pt x="18900" y="315"/>
                    </a:lnTo>
                    <a:lnTo>
                      <a:pt x="18900" y="21285"/>
                    </a:lnTo>
                    <a:lnTo>
                      <a:pt x="17415" y="21408"/>
                    </a:lnTo>
                    <a:lnTo>
                      <a:pt x="13364" y="21508"/>
                    </a:lnTo>
                    <a:lnTo>
                      <a:pt x="7357" y="21575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40"/>
                    </a:lnTo>
                    <a:lnTo>
                      <a:pt x="19903" y="21425"/>
                    </a:lnTo>
                    <a:lnTo>
                      <a:pt x="21600" y="21285"/>
                    </a:lnTo>
                    <a:lnTo>
                      <a:pt x="21600" y="315"/>
                    </a:lnTo>
                    <a:lnTo>
                      <a:pt x="19903" y="175"/>
                    </a:lnTo>
                    <a:lnTo>
                      <a:pt x="15274" y="60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78" name="object 14"/>
            <p:cNvGrpSpPr/>
            <p:nvPr/>
          </p:nvGrpSpPr>
          <p:grpSpPr>
            <a:xfrm>
              <a:off x="172889" y="864473"/>
              <a:ext cx="2695118" cy="3864700"/>
              <a:chOff x="0" y="0"/>
              <a:chExt cx="2695117" cy="3864698"/>
            </a:xfrm>
          </p:grpSpPr>
          <p:sp>
            <p:nvSpPr>
              <p:cNvPr id="476" name="Shape"/>
              <p:cNvSpPr/>
              <p:nvPr/>
            </p:nvSpPr>
            <p:spPr>
              <a:xfrm>
                <a:off x="0" y="2074734"/>
                <a:ext cx="2695118" cy="1789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82"/>
                    </a:moveTo>
                    <a:lnTo>
                      <a:pt x="21549" y="600"/>
                    </a:lnTo>
                    <a:lnTo>
                      <a:pt x="21409" y="288"/>
                    </a:lnTo>
                    <a:lnTo>
                      <a:pt x="21202" y="77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7"/>
                    </a:lnTo>
                    <a:lnTo>
                      <a:pt x="191" y="288"/>
                    </a:lnTo>
                    <a:lnTo>
                      <a:pt x="51" y="600"/>
                    </a:lnTo>
                    <a:lnTo>
                      <a:pt x="0" y="982"/>
                    </a:lnTo>
                    <a:lnTo>
                      <a:pt x="0" y="20618"/>
                    </a:lnTo>
                    <a:lnTo>
                      <a:pt x="51" y="21000"/>
                    </a:lnTo>
                    <a:lnTo>
                      <a:pt x="191" y="21312"/>
                    </a:lnTo>
                    <a:lnTo>
                      <a:pt x="398" y="21523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3"/>
                    </a:lnTo>
                    <a:lnTo>
                      <a:pt x="21409" y="21312"/>
                    </a:lnTo>
                    <a:lnTo>
                      <a:pt x="21549" y="21000"/>
                    </a:lnTo>
                    <a:lnTo>
                      <a:pt x="21600" y="20618"/>
                    </a:lnTo>
                    <a:lnTo>
                      <a:pt x="21600" y="98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77" name="Shape"/>
              <p:cNvSpPr/>
              <p:nvPr/>
            </p:nvSpPr>
            <p:spPr>
              <a:xfrm>
                <a:off x="0" y="0"/>
                <a:ext cx="2695118" cy="1952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479" name="object 15" descr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4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1" name="object 16"/>
          <p:cNvSpPr txBox="1"/>
          <p:nvPr/>
        </p:nvSpPr>
        <p:spPr>
          <a:xfrm>
            <a:off x="545449" y="1746395"/>
            <a:ext cx="5515612" cy="102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t>Step</a:t>
            </a:r>
            <a:r>
              <a:rPr spc="-15"/>
              <a:t> </a:t>
            </a:r>
            <a:r>
              <a:rPr spc="0"/>
              <a:t>4:</a:t>
            </a:r>
            <a:r>
              <a:rPr spc="-10"/>
              <a:t> </a:t>
            </a:r>
            <a:r>
              <a:rPr spc="50"/>
              <a:t>Customizing</a:t>
            </a:r>
            <a:r>
              <a:rPr spc="-10"/>
              <a:t> </a:t>
            </a:r>
            <a:r>
              <a:rPr spc="0"/>
              <a:t>and</a:t>
            </a:r>
            <a:r>
              <a:rPr spc="-10"/>
              <a:t> </a:t>
            </a:r>
            <a:r>
              <a:rPr spc="0"/>
              <a:t>Adding</a:t>
            </a:r>
            <a:r>
              <a:rPr spc="-10"/>
              <a:t> Items</a:t>
            </a:r>
          </a:p>
          <a:p>
            <a:pPr>
              <a:spcBef>
                <a:spcPts val="600"/>
              </a:spcBef>
              <a:defRPr sz="1600"/>
            </a:pPr>
            <a:endParaRPr spc="-10"/>
          </a:p>
          <a:p>
            <a:pPr marR="5080" indent="3735704">
              <a:lnSpc>
                <a:spcPct val="128899"/>
              </a:lnSpc>
              <a:defRPr sz="1400" b="1">
                <a:solidFill>
                  <a:srgbClr val="1E40AF"/>
                </a:solidFill>
              </a:defRPr>
            </a:pPr>
            <a:r>
              <a:t>Item</a:t>
            </a:r>
            <a:r>
              <a:rPr spc="-20"/>
              <a:t> </a:t>
            </a:r>
            <a:r>
              <a:rPr spc="35"/>
              <a:t>Customization </a:t>
            </a:r>
            <a:r>
              <a:rPr spc="75"/>
              <a:t>Process</a:t>
            </a:r>
          </a:p>
        </p:txBody>
      </p:sp>
      <p:sp>
        <p:nvSpPr>
          <p:cNvPr id="482" name="object 17"/>
          <p:cNvSpPr txBox="1"/>
          <p:nvPr/>
        </p:nvSpPr>
        <p:spPr>
          <a:xfrm>
            <a:off x="4125379" y="3182941"/>
            <a:ext cx="2388872" cy="147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50"/>
            </a:pPr>
            <a:r>
              <a:t>Customization</a:t>
            </a:r>
            <a:r>
              <a:rPr spc="-35"/>
              <a:t> </a:t>
            </a:r>
            <a:r>
              <a:rPr spc="-9"/>
              <a:t>Options:</a:t>
            </a:r>
          </a:p>
          <a:p>
            <a:pPr marL="78105" marR="50165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Quantity</a:t>
            </a:r>
            <a:r>
              <a:rPr spc="45"/>
              <a:t> </a:t>
            </a:r>
            <a:r>
              <a:t>Selection:</a:t>
            </a:r>
            <a:r>
              <a:rPr spc="75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Increase/decrease 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with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+/-</a:t>
            </a:r>
            <a:r>
              <a:rPr b="0" spc="-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buttons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Special</a:t>
            </a:r>
            <a:r>
              <a:rPr spc="-5"/>
              <a:t> </a:t>
            </a:r>
            <a:r>
              <a:rPr spc="20"/>
              <a:t>Instructions: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Optional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text 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field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custom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requests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2288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Real-time</a:t>
            </a:r>
            <a:r>
              <a:rPr spc="75"/>
              <a:t> </a:t>
            </a:r>
            <a:r>
              <a:t>Preview:</a:t>
            </a:r>
            <a:r>
              <a:rPr spc="11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See</a:t>
            </a:r>
            <a:r>
              <a:rPr b="0" spc="1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item</a:t>
            </a:r>
            <a:r>
              <a:rPr b="0" spc="1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details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before</a:t>
            </a:r>
            <a:r>
              <a:rPr b="0" spc="17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adding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32512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Price</a:t>
            </a:r>
            <a:r>
              <a:rPr spc="50"/>
              <a:t> </a:t>
            </a:r>
            <a:r>
              <a:t>Calculation:</a:t>
            </a:r>
            <a:r>
              <a:rPr spc="8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Automatic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total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calculation</a:t>
            </a:r>
          </a:p>
        </p:txBody>
      </p:sp>
      <p:sp>
        <p:nvSpPr>
          <p:cNvPr id="483" name="object 18"/>
          <p:cNvSpPr txBox="1"/>
          <p:nvPr/>
        </p:nvSpPr>
        <p:spPr>
          <a:xfrm>
            <a:off x="4125379" y="5257675"/>
            <a:ext cx="2322197" cy="134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50"/>
            </a:pPr>
            <a:r>
              <a:t>User</a:t>
            </a:r>
            <a:r>
              <a:rPr spc="-65"/>
              <a:t> </a:t>
            </a:r>
            <a:r>
              <a:rPr spc="39"/>
              <a:t>Actions:</a:t>
            </a:r>
          </a:p>
          <a:p>
            <a:pPr marL="78105" indent="-65405"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Cancel:</a:t>
            </a:r>
            <a:r>
              <a:rPr spc="2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Return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menu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without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adding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0223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5"/>
            </a:pPr>
            <a:r>
              <a:t>Add</a:t>
            </a:r>
            <a:r>
              <a:rPr spc="15"/>
              <a:t> </a:t>
            </a:r>
            <a:r>
              <a:rPr spc="10"/>
              <a:t>to</a:t>
            </a:r>
            <a:r>
              <a:rPr spc="20"/>
              <a:t> </a:t>
            </a:r>
            <a:r>
              <a:rPr spc="10"/>
              <a:t>Cart:</a:t>
            </a:r>
            <a:r>
              <a:rPr spc="50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Confirm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add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item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to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4701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Quantity</a:t>
            </a:r>
            <a:r>
              <a:rPr spc="34"/>
              <a:t> </a:t>
            </a:r>
            <a:r>
              <a:t>Control:</a:t>
            </a:r>
            <a:r>
              <a:rPr spc="69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Precise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quantity selection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397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Special</a:t>
            </a:r>
            <a:r>
              <a:rPr spc="0"/>
              <a:t> </a:t>
            </a:r>
            <a:r>
              <a:rPr spc="45"/>
              <a:t>Requests:</a:t>
            </a:r>
            <a:r>
              <a:rPr spc="3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Dietary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restrictions, preferences</a:t>
            </a:r>
          </a:p>
        </p:txBody>
      </p:sp>
      <p:sp>
        <p:nvSpPr>
          <p:cNvPr id="484" name="object 19"/>
          <p:cNvSpPr txBox="1"/>
          <p:nvPr/>
        </p:nvSpPr>
        <p:spPr>
          <a:xfrm>
            <a:off x="4003337" y="7435378"/>
            <a:ext cx="2489201" cy="110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55">
                <a:solidFill>
                  <a:srgbClr val="854D0E"/>
                </a:solidFill>
              </a:defRPr>
            </a:pPr>
            <a:r>
              <a:t>Example:</a:t>
            </a:r>
            <a:r>
              <a:rPr spc="-65"/>
              <a:t> </a:t>
            </a:r>
            <a:r>
              <a:rPr spc="70"/>
              <a:t>Chocolate</a:t>
            </a:r>
            <a:r>
              <a:rPr spc="-60"/>
              <a:t> </a:t>
            </a:r>
            <a:r>
              <a:rPr spc="35"/>
              <a:t>Brownie</a:t>
            </a:r>
          </a:p>
          <a:p>
            <a:pPr marL="78105" indent="-65405">
              <a:spcBef>
                <a:spcPts val="9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85"/>
            </a:pPr>
            <a:r>
              <a:t>Base</a:t>
            </a:r>
            <a:r>
              <a:rPr spc="25"/>
              <a:t> </a:t>
            </a:r>
            <a:r>
              <a:rPr spc="0"/>
              <a:t>Price:</a:t>
            </a:r>
            <a:r>
              <a:rPr spc="55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$7.99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each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Quantity:</a:t>
            </a:r>
            <a:r>
              <a:rPr spc="114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Adjustable</a:t>
            </a:r>
            <a:r>
              <a:rPr b="0" spc="1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34">
                <a:latin typeface="Microsoft Sans Serif"/>
                <a:ea typeface="Microsoft Sans Serif"/>
                <a:cs typeface="Microsoft Sans Serif"/>
                <a:sym typeface="Microsoft Sans Serif"/>
              </a:rPr>
              <a:t>(1x</a:t>
            </a:r>
            <a:r>
              <a:rPr b="0" spc="15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shown)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Special</a:t>
            </a:r>
            <a:r>
              <a:rPr spc="-10"/>
              <a:t> </a:t>
            </a:r>
            <a:r>
              <a:rPr spc="20"/>
              <a:t>Instructions: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"Extra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warm"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or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"No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nuts"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Total:</a:t>
            </a:r>
            <a:r>
              <a:rPr spc="7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Calculated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automatically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object 2"/>
          <p:cNvSpPr txBox="1">
            <a:spLocks noGrp="1"/>
          </p:cNvSpPr>
          <p:nvPr>
            <p:ph type="title"/>
          </p:nvPr>
        </p:nvSpPr>
        <p:spPr>
          <a:xfrm>
            <a:off x="486531" y="539625"/>
            <a:ext cx="5245681" cy="92846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Cart</a:t>
            </a:r>
            <a:r>
              <a:rPr spc="-200"/>
              <a:t> </a:t>
            </a:r>
            <a:r>
              <a:t>Management</a:t>
            </a:r>
            <a:r>
              <a:rPr spc="-200"/>
              <a:t> </a:t>
            </a:r>
            <a:r>
              <a:rPr spc="0"/>
              <a:t>&amp;</a:t>
            </a:r>
            <a:r>
              <a:rPr spc="-200"/>
              <a:t> </a:t>
            </a:r>
            <a:br>
              <a:rPr spc="-200"/>
            </a:br>
            <a:r>
              <a:rPr spc="0"/>
              <a:t>Order</a:t>
            </a:r>
            <a:r>
              <a:rPr spc="-200"/>
              <a:t> </a:t>
            </a:r>
            <a:r>
              <a:t>Submission</a:t>
            </a:r>
          </a:p>
        </p:txBody>
      </p:sp>
      <p:sp>
        <p:nvSpPr>
          <p:cNvPr id="487" name="object 7"/>
          <p:cNvSpPr txBox="1"/>
          <p:nvPr/>
        </p:nvSpPr>
        <p:spPr>
          <a:xfrm>
            <a:off x="1376237" y="9151377"/>
            <a:ext cx="15271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Cart</a:t>
            </a:r>
            <a:r>
              <a:rPr spc="85"/>
              <a:t> </a:t>
            </a:r>
            <a:r>
              <a:t>Review</a:t>
            </a:r>
            <a:r>
              <a:rPr spc="90"/>
              <a:t> </a:t>
            </a:r>
            <a:r>
              <a:t>and</a:t>
            </a:r>
            <a:r>
              <a:rPr spc="90"/>
              <a:t> </a:t>
            </a:r>
            <a:r>
              <a:rPr spc="-10"/>
              <a:t>Checkout</a:t>
            </a:r>
          </a:p>
        </p:txBody>
      </p:sp>
      <p:grpSp>
        <p:nvGrpSpPr>
          <p:cNvPr id="492" name="object 8"/>
          <p:cNvGrpSpPr/>
          <p:nvPr/>
        </p:nvGrpSpPr>
        <p:grpSpPr>
          <a:xfrm>
            <a:off x="3904224" y="7680508"/>
            <a:ext cx="3040906" cy="1484858"/>
            <a:chOff x="0" y="0"/>
            <a:chExt cx="3040905" cy="1484857"/>
          </a:xfrm>
        </p:grpSpPr>
        <p:sp>
          <p:nvSpPr>
            <p:cNvPr id="488" name="object 9"/>
            <p:cNvSpPr/>
            <p:nvPr/>
          </p:nvSpPr>
          <p:spPr>
            <a:xfrm>
              <a:off x="10169" y="10170"/>
              <a:ext cx="3020567" cy="146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94"/>
                  </a:lnTo>
                  <a:lnTo>
                    <a:pt x="170" y="351"/>
                  </a:lnTo>
                  <a:lnTo>
                    <a:pt x="46" y="733"/>
                  </a:lnTo>
                  <a:lnTo>
                    <a:pt x="0" y="1200"/>
                  </a:lnTo>
                  <a:lnTo>
                    <a:pt x="0" y="20400"/>
                  </a:lnTo>
                  <a:lnTo>
                    <a:pt x="46" y="20867"/>
                  </a:lnTo>
                  <a:lnTo>
                    <a:pt x="170" y="21249"/>
                  </a:lnTo>
                  <a:lnTo>
                    <a:pt x="355" y="21506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06"/>
                  </a:lnTo>
                  <a:lnTo>
                    <a:pt x="21430" y="21249"/>
                  </a:lnTo>
                  <a:lnTo>
                    <a:pt x="21554" y="20867"/>
                  </a:lnTo>
                  <a:lnTo>
                    <a:pt x="21600" y="20400"/>
                  </a:lnTo>
                  <a:lnTo>
                    <a:pt x="21600" y="1200"/>
                  </a:lnTo>
                  <a:lnTo>
                    <a:pt x="21554" y="733"/>
                  </a:lnTo>
                  <a:lnTo>
                    <a:pt x="21430" y="351"/>
                  </a:lnTo>
                  <a:lnTo>
                    <a:pt x="21245" y="94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FF7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91" name="object 10"/>
            <p:cNvGrpSpPr/>
            <p:nvPr/>
          </p:nvGrpSpPr>
          <p:grpSpPr>
            <a:xfrm>
              <a:off x="0" y="0"/>
              <a:ext cx="3040906" cy="1484858"/>
              <a:chOff x="0" y="0"/>
              <a:chExt cx="3040905" cy="1484857"/>
            </a:xfrm>
          </p:grpSpPr>
          <p:sp>
            <p:nvSpPr>
              <p:cNvPr id="489" name="Shape"/>
              <p:cNvSpPr/>
              <p:nvPr/>
            </p:nvSpPr>
            <p:spPr>
              <a:xfrm>
                <a:off x="0" y="0"/>
                <a:ext cx="2996816" cy="1484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93"/>
                    </a:lnTo>
                    <a:lnTo>
                      <a:pt x="172" y="347"/>
                    </a:lnTo>
                    <a:lnTo>
                      <a:pt x="46" y="723"/>
                    </a:lnTo>
                    <a:lnTo>
                      <a:pt x="0" y="1184"/>
                    </a:lnTo>
                    <a:lnTo>
                      <a:pt x="0" y="20416"/>
                    </a:lnTo>
                    <a:lnTo>
                      <a:pt x="46" y="20877"/>
                    </a:lnTo>
                    <a:lnTo>
                      <a:pt x="172" y="21253"/>
                    </a:lnTo>
                    <a:lnTo>
                      <a:pt x="358" y="21507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07"/>
                    </a:lnTo>
                    <a:lnTo>
                      <a:pt x="21600" y="21452"/>
                    </a:lnTo>
                    <a:lnTo>
                      <a:pt x="586" y="21452"/>
                    </a:lnTo>
                    <a:lnTo>
                      <a:pt x="387" y="21371"/>
                    </a:lnTo>
                    <a:lnTo>
                      <a:pt x="224" y="21149"/>
                    </a:lnTo>
                    <a:lnTo>
                      <a:pt x="114" y="20820"/>
                    </a:lnTo>
                    <a:lnTo>
                      <a:pt x="73" y="20416"/>
                    </a:lnTo>
                    <a:lnTo>
                      <a:pt x="73" y="1184"/>
                    </a:lnTo>
                    <a:lnTo>
                      <a:pt x="114" y="780"/>
                    </a:lnTo>
                    <a:lnTo>
                      <a:pt x="224" y="451"/>
                    </a:lnTo>
                    <a:lnTo>
                      <a:pt x="387" y="229"/>
                    </a:lnTo>
                    <a:lnTo>
                      <a:pt x="586" y="148"/>
                    </a:lnTo>
                    <a:lnTo>
                      <a:pt x="21600" y="148"/>
                    </a:lnTo>
                    <a:lnTo>
                      <a:pt x="21560" y="93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0" name="Shape"/>
              <p:cNvSpPr/>
              <p:nvPr/>
            </p:nvSpPr>
            <p:spPr>
              <a:xfrm>
                <a:off x="2959544" y="10170"/>
                <a:ext cx="81362" cy="1464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83"/>
                    </a:lnTo>
                    <a:lnTo>
                      <a:pt x="13364" y="308"/>
                    </a:lnTo>
                    <a:lnTo>
                      <a:pt x="17415" y="641"/>
                    </a:lnTo>
                    <a:lnTo>
                      <a:pt x="18900" y="1050"/>
                    </a:lnTo>
                    <a:lnTo>
                      <a:pt x="18900" y="20550"/>
                    </a:lnTo>
                    <a:lnTo>
                      <a:pt x="17415" y="20959"/>
                    </a:lnTo>
                    <a:lnTo>
                      <a:pt x="13364" y="21292"/>
                    </a:lnTo>
                    <a:lnTo>
                      <a:pt x="7357" y="21517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399"/>
                    </a:lnTo>
                    <a:lnTo>
                      <a:pt x="19903" y="21017"/>
                    </a:lnTo>
                    <a:lnTo>
                      <a:pt x="21600" y="20550"/>
                    </a:lnTo>
                    <a:lnTo>
                      <a:pt x="21600" y="1050"/>
                    </a:lnTo>
                    <a:lnTo>
                      <a:pt x="19903" y="583"/>
                    </a:lnTo>
                    <a:lnTo>
                      <a:pt x="15274" y="201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01" name="object 11"/>
          <p:cNvGrpSpPr/>
          <p:nvPr/>
        </p:nvGrpSpPr>
        <p:grpSpPr>
          <a:xfrm>
            <a:off x="3904224" y="2412315"/>
            <a:ext cx="3040906" cy="5105469"/>
            <a:chOff x="0" y="0"/>
            <a:chExt cx="3040905" cy="5105468"/>
          </a:xfrm>
        </p:grpSpPr>
        <p:sp>
          <p:nvSpPr>
            <p:cNvPr id="493" name="object 12"/>
            <p:cNvSpPr/>
            <p:nvPr/>
          </p:nvSpPr>
          <p:spPr>
            <a:xfrm>
              <a:off x="10169" y="10170"/>
              <a:ext cx="3020567" cy="5085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27"/>
                  </a:lnTo>
                  <a:lnTo>
                    <a:pt x="170" y="101"/>
                  </a:lnTo>
                  <a:lnTo>
                    <a:pt x="46" y="211"/>
                  </a:lnTo>
                  <a:lnTo>
                    <a:pt x="0" y="346"/>
                  </a:lnTo>
                  <a:lnTo>
                    <a:pt x="0" y="21254"/>
                  </a:lnTo>
                  <a:lnTo>
                    <a:pt x="46" y="21389"/>
                  </a:lnTo>
                  <a:lnTo>
                    <a:pt x="170" y="21499"/>
                  </a:lnTo>
                  <a:lnTo>
                    <a:pt x="355" y="21573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3"/>
                  </a:lnTo>
                  <a:lnTo>
                    <a:pt x="21430" y="21499"/>
                  </a:lnTo>
                  <a:lnTo>
                    <a:pt x="21554" y="21389"/>
                  </a:lnTo>
                  <a:lnTo>
                    <a:pt x="21600" y="21254"/>
                  </a:lnTo>
                  <a:lnTo>
                    <a:pt x="21600" y="346"/>
                  </a:lnTo>
                  <a:lnTo>
                    <a:pt x="21554" y="211"/>
                  </a:lnTo>
                  <a:lnTo>
                    <a:pt x="21430" y="101"/>
                  </a:lnTo>
                  <a:lnTo>
                    <a:pt x="21245" y="27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96" name="object 13"/>
            <p:cNvGrpSpPr/>
            <p:nvPr/>
          </p:nvGrpSpPr>
          <p:grpSpPr>
            <a:xfrm>
              <a:off x="0" y="0"/>
              <a:ext cx="3040906" cy="5105469"/>
              <a:chOff x="0" y="0"/>
              <a:chExt cx="3040905" cy="5105468"/>
            </a:xfrm>
          </p:grpSpPr>
          <p:sp>
            <p:nvSpPr>
              <p:cNvPr id="494" name="Shape"/>
              <p:cNvSpPr/>
              <p:nvPr/>
            </p:nvSpPr>
            <p:spPr>
              <a:xfrm>
                <a:off x="0" y="0"/>
                <a:ext cx="2996816" cy="5105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27"/>
                    </a:lnTo>
                    <a:lnTo>
                      <a:pt x="172" y="101"/>
                    </a:lnTo>
                    <a:lnTo>
                      <a:pt x="46" y="210"/>
                    </a:lnTo>
                    <a:lnTo>
                      <a:pt x="0" y="344"/>
                    </a:lnTo>
                    <a:lnTo>
                      <a:pt x="0" y="21256"/>
                    </a:lnTo>
                    <a:lnTo>
                      <a:pt x="46" y="21390"/>
                    </a:lnTo>
                    <a:lnTo>
                      <a:pt x="172" y="21499"/>
                    </a:lnTo>
                    <a:lnTo>
                      <a:pt x="358" y="21573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3"/>
                    </a:lnTo>
                    <a:lnTo>
                      <a:pt x="21600" y="21557"/>
                    </a:lnTo>
                    <a:lnTo>
                      <a:pt x="586" y="21557"/>
                    </a:lnTo>
                    <a:lnTo>
                      <a:pt x="387" y="21533"/>
                    </a:lnTo>
                    <a:lnTo>
                      <a:pt x="224" y="21469"/>
                    </a:lnTo>
                    <a:lnTo>
                      <a:pt x="114" y="21373"/>
                    </a:lnTo>
                    <a:lnTo>
                      <a:pt x="73" y="21256"/>
                    </a:lnTo>
                    <a:lnTo>
                      <a:pt x="73" y="344"/>
                    </a:lnTo>
                    <a:lnTo>
                      <a:pt x="114" y="227"/>
                    </a:lnTo>
                    <a:lnTo>
                      <a:pt x="224" y="131"/>
                    </a:lnTo>
                    <a:lnTo>
                      <a:pt x="387" y="67"/>
                    </a:lnTo>
                    <a:lnTo>
                      <a:pt x="586" y="43"/>
                    </a:lnTo>
                    <a:lnTo>
                      <a:pt x="21600" y="43"/>
                    </a:lnTo>
                    <a:lnTo>
                      <a:pt x="21560" y="27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5" name="Shape"/>
              <p:cNvSpPr/>
              <p:nvPr/>
            </p:nvSpPr>
            <p:spPr>
              <a:xfrm>
                <a:off x="2959544" y="10170"/>
                <a:ext cx="81362" cy="5085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4"/>
                    </a:lnTo>
                    <a:lnTo>
                      <a:pt x="13364" y="89"/>
                    </a:lnTo>
                    <a:lnTo>
                      <a:pt x="17415" y="185"/>
                    </a:lnTo>
                    <a:lnTo>
                      <a:pt x="18900" y="302"/>
                    </a:lnTo>
                    <a:lnTo>
                      <a:pt x="18900" y="21298"/>
                    </a:lnTo>
                    <a:lnTo>
                      <a:pt x="17415" y="21415"/>
                    </a:lnTo>
                    <a:lnTo>
                      <a:pt x="13364" y="21511"/>
                    </a:lnTo>
                    <a:lnTo>
                      <a:pt x="7357" y="2157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42"/>
                    </a:lnTo>
                    <a:lnTo>
                      <a:pt x="19903" y="21432"/>
                    </a:lnTo>
                    <a:lnTo>
                      <a:pt x="21600" y="21298"/>
                    </a:lnTo>
                    <a:lnTo>
                      <a:pt x="21600" y="302"/>
                    </a:lnTo>
                    <a:lnTo>
                      <a:pt x="19903" y="168"/>
                    </a:lnTo>
                    <a:lnTo>
                      <a:pt x="15274" y="58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99" name="object 14"/>
            <p:cNvGrpSpPr/>
            <p:nvPr/>
          </p:nvGrpSpPr>
          <p:grpSpPr>
            <a:xfrm>
              <a:off x="172889" y="864474"/>
              <a:ext cx="2695118" cy="4068103"/>
              <a:chOff x="0" y="0"/>
              <a:chExt cx="2695117" cy="4068102"/>
            </a:xfrm>
          </p:grpSpPr>
          <p:sp>
            <p:nvSpPr>
              <p:cNvPr id="497" name="Shape"/>
              <p:cNvSpPr/>
              <p:nvPr/>
            </p:nvSpPr>
            <p:spPr>
              <a:xfrm>
                <a:off x="0" y="2440863"/>
                <a:ext cx="2695118" cy="1627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"/>
                    </a:moveTo>
                    <a:lnTo>
                      <a:pt x="21549" y="660"/>
                    </a:lnTo>
                    <a:lnTo>
                      <a:pt x="21409" y="316"/>
                    </a:lnTo>
                    <a:lnTo>
                      <a:pt x="21202" y="85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85"/>
                    </a:lnTo>
                    <a:lnTo>
                      <a:pt x="191" y="316"/>
                    </a:lnTo>
                    <a:lnTo>
                      <a:pt x="51" y="660"/>
                    </a:lnTo>
                    <a:lnTo>
                      <a:pt x="0" y="1080"/>
                    </a:lnTo>
                    <a:lnTo>
                      <a:pt x="0" y="20520"/>
                    </a:lnTo>
                    <a:lnTo>
                      <a:pt x="51" y="20941"/>
                    </a:lnTo>
                    <a:lnTo>
                      <a:pt x="191" y="21284"/>
                    </a:lnTo>
                    <a:lnTo>
                      <a:pt x="398" y="21515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15"/>
                    </a:lnTo>
                    <a:lnTo>
                      <a:pt x="21409" y="21284"/>
                    </a:lnTo>
                    <a:lnTo>
                      <a:pt x="21549" y="20941"/>
                    </a:lnTo>
                    <a:lnTo>
                      <a:pt x="21600" y="20520"/>
                    </a:lnTo>
                    <a:lnTo>
                      <a:pt x="21600" y="108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8" name="Shape"/>
              <p:cNvSpPr/>
              <p:nvPr/>
            </p:nvSpPr>
            <p:spPr>
              <a:xfrm>
                <a:off x="0" y="0"/>
                <a:ext cx="2695118" cy="231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8"/>
                    </a:moveTo>
                    <a:lnTo>
                      <a:pt x="21549" y="463"/>
                    </a:lnTo>
                    <a:lnTo>
                      <a:pt x="21409" y="222"/>
                    </a:lnTo>
                    <a:lnTo>
                      <a:pt x="21202" y="60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60"/>
                    </a:lnTo>
                    <a:lnTo>
                      <a:pt x="191" y="222"/>
                    </a:lnTo>
                    <a:lnTo>
                      <a:pt x="51" y="463"/>
                    </a:lnTo>
                    <a:lnTo>
                      <a:pt x="0" y="758"/>
                    </a:lnTo>
                    <a:lnTo>
                      <a:pt x="0" y="20842"/>
                    </a:lnTo>
                    <a:lnTo>
                      <a:pt x="51" y="21137"/>
                    </a:lnTo>
                    <a:lnTo>
                      <a:pt x="191" y="21378"/>
                    </a:lnTo>
                    <a:lnTo>
                      <a:pt x="398" y="21540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40"/>
                    </a:lnTo>
                    <a:lnTo>
                      <a:pt x="21409" y="21378"/>
                    </a:lnTo>
                    <a:lnTo>
                      <a:pt x="21549" y="21137"/>
                    </a:lnTo>
                    <a:lnTo>
                      <a:pt x="21600" y="20842"/>
                    </a:lnTo>
                    <a:lnTo>
                      <a:pt x="21600" y="7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500" name="object 15" descr="object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79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2" name="object 16"/>
          <p:cNvSpPr txBox="1"/>
          <p:nvPr/>
        </p:nvSpPr>
        <p:spPr>
          <a:xfrm>
            <a:off x="606531" y="1974992"/>
            <a:ext cx="5376547" cy="1023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t>Step</a:t>
            </a:r>
            <a:r>
              <a:rPr spc="-10"/>
              <a:t> </a:t>
            </a:r>
            <a:r>
              <a:rPr spc="0"/>
              <a:t>5:</a:t>
            </a:r>
            <a:r>
              <a:rPr spc="-5"/>
              <a:t> </a:t>
            </a:r>
            <a:r>
              <a:rPr spc="0"/>
              <a:t>Reviewing</a:t>
            </a:r>
            <a:r>
              <a:rPr spc="-10"/>
              <a:t> </a:t>
            </a:r>
            <a:r>
              <a:rPr spc="0"/>
              <a:t>and</a:t>
            </a:r>
            <a:r>
              <a:rPr spc="-5"/>
              <a:t> </a:t>
            </a:r>
            <a:r>
              <a:rPr spc="104"/>
              <a:t>Submitting</a:t>
            </a:r>
            <a:r>
              <a:rPr spc="-10"/>
              <a:t> Orders</a:t>
            </a:r>
          </a:p>
          <a:p>
            <a:pPr>
              <a:spcBef>
                <a:spcPts val="600"/>
              </a:spcBef>
              <a:defRPr sz="1600"/>
            </a:pPr>
            <a:endParaRPr spc="-10"/>
          </a:p>
          <a:p>
            <a:pPr marR="5080" indent="3735704">
              <a:lnSpc>
                <a:spcPct val="128899"/>
              </a:lnSpc>
              <a:defRPr sz="1400" b="1" spc="70">
                <a:solidFill>
                  <a:srgbClr val="166534"/>
                </a:solidFill>
              </a:defRPr>
            </a:pPr>
            <a:r>
              <a:t>Cart</a:t>
            </a:r>
            <a:r>
              <a:rPr spc="-94"/>
              <a:t> </a:t>
            </a:r>
            <a:r>
              <a:rPr spc="55"/>
              <a:t>Management </a:t>
            </a:r>
            <a:r>
              <a:rPr spc="-10"/>
              <a:t>Features</a:t>
            </a:r>
          </a:p>
        </p:txBody>
      </p:sp>
      <p:sp>
        <p:nvSpPr>
          <p:cNvPr id="503" name="object 17"/>
          <p:cNvSpPr txBox="1"/>
          <p:nvPr/>
        </p:nvSpPr>
        <p:spPr>
          <a:xfrm>
            <a:off x="4186461" y="3411538"/>
            <a:ext cx="2308226" cy="180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70"/>
            </a:pPr>
            <a:r>
              <a:t>Cart</a:t>
            </a:r>
            <a:r>
              <a:rPr spc="-79"/>
              <a:t> </a:t>
            </a:r>
            <a:r>
              <a:rPr spc="-9"/>
              <a:t>Overview:</a:t>
            </a:r>
          </a:p>
          <a:p>
            <a:pPr marL="78105" marR="307975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Item</a:t>
            </a:r>
            <a:r>
              <a:rPr spc="25"/>
              <a:t> </a:t>
            </a:r>
            <a:r>
              <a:t>Details:</a:t>
            </a:r>
            <a:r>
              <a:rPr spc="5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Name,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quantity,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individual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price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6192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Quantity</a:t>
            </a:r>
            <a:r>
              <a:rPr spc="95"/>
              <a:t> </a:t>
            </a:r>
            <a:r>
              <a:t>Control:</a:t>
            </a:r>
            <a:r>
              <a:rPr spc="13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Modify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quantities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directly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in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cart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Remove</a:t>
            </a:r>
            <a:r>
              <a:rPr spc="65"/>
              <a:t> </a:t>
            </a:r>
            <a:r>
              <a:t>Items:</a:t>
            </a:r>
            <a:r>
              <a:rPr spc="10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Delete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unwanted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items 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with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trash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icon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2923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Total</a:t>
            </a:r>
            <a:r>
              <a:rPr spc="50"/>
              <a:t> </a:t>
            </a:r>
            <a:r>
              <a:t>Calculation:</a:t>
            </a:r>
            <a:r>
              <a:rPr spc="9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Automatic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price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summation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0955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Table</a:t>
            </a:r>
            <a:r>
              <a:rPr spc="-20"/>
              <a:t> </a:t>
            </a:r>
            <a:r>
              <a:rPr spc="10"/>
              <a:t>ID:</a:t>
            </a:r>
            <a:r>
              <a:rPr spc="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Unique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identifier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order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tracking</a:t>
            </a:r>
          </a:p>
        </p:txBody>
      </p:sp>
      <p:sp>
        <p:nvSpPr>
          <p:cNvPr id="504" name="object 18"/>
          <p:cNvSpPr txBox="1"/>
          <p:nvPr/>
        </p:nvSpPr>
        <p:spPr>
          <a:xfrm>
            <a:off x="4186461" y="5852400"/>
            <a:ext cx="2359026" cy="119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/>
            </a:pPr>
            <a:r>
              <a:t>Order</a:t>
            </a:r>
            <a:r>
              <a:rPr spc="25"/>
              <a:t> </a:t>
            </a:r>
            <a:r>
              <a:rPr spc="39"/>
              <a:t>Actions:</a:t>
            </a:r>
          </a:p>
          <a:p>
            <a:pPr marL="78105" marR="8254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Continue</a:t>
            </a:r>
            <a:r>
              <a:rPr spc="-25"/>
              <a:t> </a:t>
            </a:r>
            <a:r>
              <a:t>Shopping:</a:t>
            </a:r>
            <a:r>
              <a:rPr spc="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Return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menu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5">
                <a:latin typeface="Microsoft Sans Serif"/>
                <a:ea typeface="Microsoft Sans Serif"/>
                <a:cs typeface="Microsoft Sans Serif"/>
                <a:sym typeface="Microsoft Sans Serif"/>
              </a:rPr>
              <a:t>for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more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items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Submit</a:t>
            </a:r>
            <a:r>
              <a:rPr spc="-5"/>
              <a:t> </a:t>
            </a:r>
            <a:r>
              <a:t>Order:</a:t>
            </a:r>
            <a:r>
              <a:rPr spc="2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Send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to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kitchen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43116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Order</a:t>
            </a:r>
            <a:r>
              <a:rPr spc="20"/>
              <a:t> </a:t>
            </a:r>
            <a:r>
              <a:t>Tracking:</a:t>
            </a:r>
            <a:r>
              <a:rPr spc="5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Unique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ID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generation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Price</a:t>
            </a:r>
            <a:r>
              <a:rPr spc="-25"/>
              <a:t> </a:t>
            </a:r>
            <a:r>
              <a:t>Transparency:</a:t>
            </a:r>
            <a:r>
              <a:rPr spc="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total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display</a:t>
            </a:r>
          </a:p>
        </p:txBody>
      </p:sp>
      <p:sp>
        <p:nvSpPr>
          <p:cNvPr id="505" name="object 19"/>
          <p:cNvSpPr txBox="1"/>
          <p:nvPr/>
        </p:nvSpPr>
        <p:spPr>
          <a:xfrm>
            <a:off x="4064418" y="7867381"/>
            <a:ext cx="126619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>
                <a:solidFill>
                  <a:srgbClr val="9A3412"/>
                </a:solidFill>
              </a:defRPr>
            </a:pPr>
            <a:r>
              <a:t>Order</a:t>
            </a:r>
            <a:r>
              <a:rPr spc="90"/>
              <a:t> </a:t>
            </a:r>
            <a:r>
              <a:rPr spc="45"/>
              <a:t>Example:</a:t>
            </a:r>
          </a:p>
        </p:txBody>
      </p:sp>
      <p:sp>
        <p:nvSpPr>
          <p:cNvPr id="506" name="object 20"/>
          <p:cNvSpPr txBox="1"/>
          <p:nvPr/>
        </p:nvSpPr>
        <p:spPr>
          <a:xfrm>
            <a:off x="4077118" y="8178851"/>
            <a:ext cx="2695576" cy="550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1280">
              <a:spcBef>
                <a:spcPts val="600"/>
              </a:spcBef>
              <a:defRPr sz="900" b="1"/>
            </a:pPr>
            <a:r>
              <a:t>Table:</a:t>
            </a:r>
            <a:r>
              <a:rPr spc="160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68475b9aab1ae4eca8f0b12e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indent="81280">
              <a:spcBef>
                <a:spcPts val="100"/>
              </a:spcBef>
              <a:defRPr sz="900" b="1"/>
            </a:pPr>
            <a:r>
              <a:t>Item:</a:t>
            </a:r>
            <a:r>
              <a:rPr spc="7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Chocolate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Brownie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90">
                <a:latin typeface="Microsoft Sans Serif"/>
                <a:ea typeface="Microsoft Sans Serif"/>
                <a:cs typeface="Microsoft Sans Serif"/>
                <a:sym typeface="Microsoft Sans Serif"/>
              </a:rPr>
              <a:t>×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50">
                <a:latin typeface="Microsoft Sans Serif"/>
                <a:ea typeface="Microsoft Sans Serif"/>
                <a:cs typeface="Microsoft Sans Serif"/>
                <a:sym typeface="Microsoft Sans Serif"/>
              </a:rPr>
              <a:t>1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indent="81280">
              <a:spcBef>
                <a:spcPts val="100"/>
              </a:spcBef>
              <a:defRPr sz="900" b="1"/>
            </a:pPr>
            <a:r>
              <a:t>Price:</a:t>
            </a:r>
            <a:r>
              <a:rPr spc="104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$7.99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each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indent="81280">
              <a:spcBef>
                <a:spcPts val="100"/>
              </a:spcBef>
              <a:defRPr sz="900" b="1" spc="10"/>
            </a:pPr>
            <a:r>
              <a:t>Total:</a:t>
            </a:r>
            <a:r>
              <a:rPr spc="135"/>
              <a:t> </a:t>
            </a:r>
            <a:r>
              <a:rPr spc="-10"/>
              <a:t>$7.99</a:t>
            </a:r>
          </a:p>
        </p:txBody>
      </p:sp>
      <p:pic>
        <p:nvPicPr>
          <p:cNvPr id="507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6" y="2318560"/>
            <a:ext cx="3071250" cy="6674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object 2"/>
          <p:cNvSpPr txBox="1">
            <a:spLocks noGrp="1"/>
          </p:cNvSpPr>
          <p:nvPr>
            <p:ph type="title"/>
          </p:nvPr>
        </p:nvSpPr>
        <p:spPr>
          <a:xfrm>
            <a:off x="540108" y="508639"/>
            <a:ext cx="5245681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Order</a:t>
            </a:r>
            <a:r>
              <a:rPr spc="-100"/>
              <a:t> </a:t>
            </a:r>
            <a:r>
              <a:rPr spc="100"/>
              <a:t>Status</a:t>
            </a:r>
            <a:r>
              <a:rPr spc="-100"/>
              <a:t> </a:t>
            </a:r>
            <a:r>
              <a:t>Tracking</a:t>
            </a:r>
          </a:p>
        </p:txBody>
      </p:sp>
      <p:sp>
        <p:nvSpPr>
          <p:cNvPr id="510" name="object 3"/>
          <p:cNvSpPr txBox="1"/>
          <p:nvPr/>
        </p:nvSpPr>
        <p:spPr>
          <a:xfrm>
            <a:off x="615299" y="990009"/>
            <a:ext cx="337312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t>Step</a:t>
            </a:r>
            <a:r>
              <a:rPr spc="-20"/>
              <a:t> </a:t>
            </a:r>
            <a:r>
              <a:rPr spc="0"/>
              <a:t>6:</a:t>
            </a:r>
            <a:r>
              <a:rPr spc="-20"/>
              <a:t> </a:t>
            </a:r>
            <a:r>
              <a:rPr spc="0"/>
              <a:t>Monitoring</a:t>
            </a:r>
            <a:r>
              <a:rPr spc="-15"/>
              <a:t> </a:t>
            </a:r>
            <a:r>
              <a:rPr spc="0"/>
              <a:t>Order</a:t>
            </a:r>
            <a:r>
              <a:rPr spc="-20"/>
              <a:t> </a:t>
            </a:r>
            <a:r>
              <a:rPr spc="60"/>
              <a:t>Progress</a:t>
            </a:r>
          </a:p>
        </p:txBody>
      </p:sp>
      <p:grpSp>
        <p:nvGrpSpPr>
          <p:cNvPr id="514" name="object 4"/>
          <p:cNvGrpSpPr/>
          <p:nvPr/>
        </p:nvGrpSpPr>
        <p:grpSpPr>
          <a:xfrm>
            <a:off x="495300" y="1389972"/>
            <a:ext cx="3314700" cy="6934200"/>
            <a:chOff x="0" y="0"/>
            <a:chExt cx="3314700" cy="6934200"/>
          </a:xfrm>
        </p:grpSpPr>
        <p:pic>
          <p:nvPicPr>
            <p:cNvPr id="511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3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object 8"/>
          <p:cNvSpPr txBox="1"/>
          <p:nvPr/>
        </p:nvSpPr>
        <p:spPr>
          <a:xfrm>
            <a:off x="1318735" y="8125712"/>
            <a:ext cx="165989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1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Collapsed</a:t>
            </a:r>
            <a:r>
              <a:rPr spc="40"/>
              <a:t> </a:t>
            </a:r>
            <a:r>
              <a:t>Order</a:t>
            </a:r>
            <a:r>
              <a:rPr spc="40"/>
              <a:t> </a:t>
            </a:r>
            <a:r>
              <a:rPr spc="90"/>
              <a:t>-</a:t>
            </a:r>
            <a:r>
              <a:rPr spc="40"/>
              <a:t> </a:t>
            </a:r>
            <a:r>
              <a:t>"Open</a:t>
            </a:r>
            <a:r>
              <a:rPr spc="40"/>
              <a:t> </a:t>
            </a:r>
            <a:r>
              <a:rPr spc="-20"/>
              <a:t>Bill"</a:t>
            </a:r>
          </a:p>
        </p:txBody>
      </p:sp>
      <p:grpSp>
        <p:nvGrpSpPr>
          <p:cNvPr id="519" name="object 9"/>
          <p:cNvGrpSpPr/>
          <p:nvPr/>
        </p:nvGrpSpPr>
        <p:grpSpPr>
          <a:xfrm>
            <a:off x="3771900" y="1389972"/>
            <a:ext cx="3327400" cy="6934200"/>
            <a:chOff x="0" y="0"/>
            <a:chExt cx="3327400" cy="6934200"/>
          </a:xfrm>
        </p:grpSpPr>
        <p:pic>
          <p:nvPicPr>
            <p:cNvPr id="516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3274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92" y="37416"/>
              <a:ext cx="3040907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0" name="object 13"/>
          <p:cNvSpPr txBox="1"/>
          <p:nvPr/>
        </p:nvSpPr>
        <p:spPr>
          <a:xfrm>
            <a:off x="4435614" y="8125712"/>
            <a:ext cx="19958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Expanded</a:t>
            </a:r>
            <a:r>
              <a:rPr spc="75"/>
              <a:t> </a:t>
            </a:r>
            <a:r>
              <a:t>Order</a:t>
            </a:r>
            <a:r>
              <a:rPr spc="80"/>
              <a:t> </a:t>
            </a:r>
            <a:r>
              <a:rPr spc="90"/>
              <a:t>-</a:t>
            </a:r>
            <a:r>
              <a:rPr spc="75"/>
              <a:t> </a:t>
            </a:r>
            <a:r>
              <a:t>"Pending"</a:t>
            </a:r>
            <a:r>
              <a:rPr spc="80"/>
              <a:t> </a:t>
            </a:r>
            <a:r>
              <a:rPr spc="-10"/>
              <a:t>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07E9E-AB8B-C708-5348-CF861E53E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777" y="8482834"/>
            <a:ext cx="6612446" cy="18758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object 2"/>
          <p:cNvSpPr txBox="1">
            <a:spLocks noGrp="1"/>
          </p:cNvSpPr>
          <p:nvPr>
            <p:ph type="title"/>
          </p:nvPr>
        </p:nvSpPr>
        <p:spPr>
          <a:xfrm>
            <a:off x="501650" y="673822"/>
            <a:ext cx="5245680" cy="470643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400"/>
            </a:pPr>
            <a:r>
              <a:t>Staff</a:t>
            </a:r>
            <a:r>
              <a:rPr spc="-200"/>
              <a:t> </a:t>
            </a:r>
            <a:r>
              <a:rPr spc="0"/>
              <a:t>Login</a:t>
            </a:r>
            <a:r>
              <a:rPr spc="-200"/>
              <a:t> </a:t>
            </a:r>
            <a:r>
              <a:rPr spc="0"/>
              <a:t>&amp;</a:t>
            </a:r>
            <a:r>
              <a:rPr spc="-200"/>
              <a:t> </a:t>
            </a:r>
            <a:r>
              <a:rPr spc="100"/>
              <a:t>Management</a:t>
            </a:r>
          </a:p>
        </p:txBody>
      </p:sp>
      <p:grpSp>
        <p:nvGrpSpPr>
          <p:cNvPr id="547" name="object 3"/>
          <p:cNvGrpSpPr/>
          <p:nvPr/>
        </p:nvGrpSpPr>
        <p:grpSpPr>
          <a:xfrm>
            <a:off x="501650" y="1816100"/>
            <a:ext cx="3314700" cy="6934200"/>
            <a:chOff x="0" y="0"/>
            <a:chExt cx="3314700" cy="6934200"/>
          </a:xfrm>
        </p:grpSpPr>
        <p:pic>
          <p:nvPicPr>
            <p:cNvPr id="544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object 7"/>
          <p:cNvSpPr txBox="1"/>
          <p:nvPr/>
        </p:nvSpPr>
        <p:spPr>
          <a:xfrm>
            <a:off x="1286021" y="8592632"/>
            <a:ext cx="16998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95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Staff </a:t>
            </a:r>
            <a:r>
              <a:rPr spc="20"/>
              <a:t>Authentication</a:t>
            </a:r>
            <a:r>
              <a:t> </a:t>
            </a:r>
            <a:r>
              <a:rPr spc="-10"/>
              <a:t>Interface</a:t>
            </a:r>
          </a:p>
        </p:txBody>
      </p:sp>
      <p:grpSp>
        <p:nvGrpSpPr>
          <p:cNvPr id="553" name="object 8"/>
          <p:cNvGrpSpPr/>
          <p:nvPr/>
        </p:nvGrpSpPr>
        <p:grpSpPr>
          <a:xfrm>
            <a:off x="3900292" y="6796260"/>
            <a:ext cx="3040907" cy="1647582"/>
            <a:chOff x="0" y="0"/>
            <a:chExt cx="3040905" cy="1647581"/>
          </a:xfrm>
        </p:grpSpPr>
        <p:sp>
          <p:nvSpPr>
            <p:cNvPr id="549" name="object 9"/>
            <p:cNvSpPr/>
            <p:nvPr/>
          </p:nvSpPr>
          <p:spPr>
            <a:xfrm>
              <a:off x="10169" y="10169"/>
              <a:ext cx="3020567" cy="162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85"/>
                  </a:lnTo>
                  <a:lnTo>
                    <a:pt x="170" y="316"/>
                  </a:lnTo>
                  <a:lnTo>
                    <a:pt x="46" y="660"/>
                  </a:lnTo>
                  <a:lnTo>
                    <a:pt x="0" y="1080"/>
                  </a:lnTo>
                  <a:lnTo>
                    <a:pt x="0" y="20520"/>
                  </a:lnTo>
                  <a:lnTo>
                    <a:pt x="46" y="20940"/>
                  </a:lnTo>
                  <a:lnTo>
                    <a:pt x="170" y="21284"/>
                  </a:lnTo>
                  <a:lnTo>
                    <a:pt x="355" y="21515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15"/>
                  </a:lnTo>
                  <a:lnTo>
                    <a:pt x="21430" y="21284"/>
                  </a:lnTo>
                  <a:lnTo>
                    <a:pt x="21554" y="20940"/>
                  </a:lnTo>
                  <a:lnTo>
                    <a:pt x="21600" y="20520"/>
                  </a:lnTo>
                  <a:lnTo>
                    <a:pt x="21600" y="1080"/>
                  </a:lnTo>
                  <a:lnTo>
                    <a:pt x="21554" y="660"/>
                  </a:lnTo>
                  <a:lnTo>
                    <a:pt x="21430" y="316"/>
                  </a:lnTo>
                  <a:lnTo>
                    <a:pt x="21245" y="85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52" name="object 10"/>
            <p:cNvGrpSpPr/>
            <p:nvPr/>
          </p:nvGrpSpPr>
          <p:grpSpPr>
            <a:xfrm>
              <a:off x="0" y="0"/>
              <a:ext cx="3040906" cy="1647582"/>
              <a:chOff x="0" y="0"/>
              <a:chExt cx="3040905" cy="1647581"/>
            </a:xfrm>
          </p:grpSpPr>
          <p:sp>
            <p:nvSpPr>
              <p:cNvPr id="550" name="Shape"/>
              <p:cNvSpPr/>
              <p:nvPr/>
            </p:nvSpPr>
            <p:spPr>
              <a:xfrm>
                <a:off x="0" y="0"/>
                <a:ext cx="2996816" cy="1647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84"/>
                    </a:lnTo>
                    <a:lnTo>
                      <a:pt x="172" y="312"/>
                    </a:lnTo>
                    <a:lnTo>
                      <a:pt x="46" y="651"/>
                    </a:lnTo>
                    <a:lnTo>
                      <a:pt x="0" y="1067"/>
                    </a:lnTo>
                    <a:lnTo>
                      <a:pt x="0" y="20533"/>
                    </a:lnTo>
                    <a:lnTo>
                      <a:pt x="46" y="20949"/>
                    </a:lnTo>
                    <a:lnTo>
                      <a:pt x="172" y="21288"/>
                    </a:lnTo>
                    <a:lnTo>
                      <a:pt x="358" y="21516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16"/>
                    </a:lnTo>
                    <a:lnTo>
                      <a:pt x="21600" y="21467"/>
                    </a:lnTo>
                    <a:lnTo>
                      <a:pt x="586" y="21467"/>
                    </a:lnTo>
                    <a:lnTo>
                      <a:pt x="387" y="21393"/>
                    </a:lnTo>
                    <a:lnTo>
                      <a:pt x="224" y="21193"/>
                    </a:lnTo>
                    <a:lnTo>
                      <a:pt x="114" y="20897"/>
                    </a:lnTo>
                    <a:lnTo>
                      <a:pt x="73" y="20533"/>
                    </a:lnTo>
                    <a:lnTo>
                      <a:pt x="73" y="1067"/>
                    </a:lnTo>
                    <a:lnTo>
                      <a:pt x="114" y="703"/>
                    </a:lnTo>
                    <a:lnTo>
                      <a:pt x="224" y="407"/>
                    </a:lnTo>
                    <a:lnTo>
                      <a:pt x="387" y="207"/>
                    </a:lnTo>
                    <a:lnTo>
                      <a:pt x="586" y="133"/>
                    </a:lnTo>
                    <a:lnTo>
                      <a:pt x="21600" y="133"/>
                    </a:lnTo>
                    <a:lnTo>
                      <a:pt x="21560" y="84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1" name="Shape"/>
              <p:cNvSpPr/>
              <p:nvPr/>
            </p:nvSpPr>
            <p:spPr>
              <a:xfrm>
                <a:off x="2959544" y="10170"/>
                <a:ext cx="81362" cy="1627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74"/>
                    </a:lnTo>
                    <a:lnTo>
                      <a:pt x="13364" y="277"/>
                    </a:lnTo>
                    <a:lnTo>
                      <a:pt x="17415" y="577"/>
                    </a:lnTo>
                    <a:lnTo>
                      <a:pt x="18900" y="945"/>
                    </a:lnTo>
                    <a:lnTo>
                      <a:pt x="18900" y="20655"/>
                    </a:lnTo>
                    <a:lnTo>
                      <a:pt x="17415" y="21023"/>
                    </a:lnTo>
                    <a:lnTo>
                      <a:pt x="13364" y="21323"/>
                    </a:lnTo>
                    <a:lnTo>
                      <a:pt x="7357" y="2152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19"/>
                    </a:lnTo>
                    <a:lnTo>
                      <a:pt x="19903" y="21075"/>
                    </a:lnTo>
                    <a:lnTo>
                      <a:pt x="21600" y="20655"/>
                    </a:lnTo>
                    <a:lnTo>
                      <a:pt x="21600" y="945"/>
                    </a:lnTo>
                    <a:lnTo>
                      <a:pt x="19903" y="525"/>
                    </a:lnTo>
                    <a:lnTo>
                      <a:pt x="15274" y="181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62" name="object 11"/>
          <p:cNvGrpSpPr/>
          <p:nvPr/>
        </p:nvGrpSpPr>
        <p:grpSpPr>
          <a:xfrm>
            <a:off x="3900292" y="1853515"/>
            <a:ext cx="3040907" cy="4780021"/>
            <a:chOff x="0" y="0"/>
            <a:chExt cx="3040905" cy="4780019"/>
          </a:xfrm>
        </p:grpSpPr>
        <p:sp>
          <p:nvSpPr>
            <p:cNvPr id="554" name="object 12"/>
            <p:cNvSpPr/>
            <p:nvPr/>
          </p:nvSpPr>
          <p:spPr>
            <a:xfrm>
              <a:off x="10169" y="10169"/>
              <a:ext cx="3020567" cy="475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29"/>
                  </a:lnTo>
                  <a:lnTo>
                    <a:pt x="170" y="108"/>
                  </a:lnTo>
                  <a:lnTo>
                    <a:pt x="46" y="226"/>
                  </a:lnTo>
                  <a:lnTo>
                    <a:pt x="0" y="369"/>
                  </a:lnTo>
                  <a:lnTo>
                    <a:pt x="0" y="21231"/>
                  </a:lnTo>
                  <a:lnTo>
                    <a:pt x="46" y="21374"/>
                  </a:lnTo>
                  <a:lnTo>
                    <a:pt x="170" y="21492"/>
                  </a:lnTo>
                  <a:lnTo>
                    <a:pt x="355" y="21571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1"/>
                  </a:lnTo>
                  <a:lnTo>
                    <a:pt x="21430" y="21492"/>
                  </a:lnTo>
                  <a:lnTo>
                    <a:pt x="21554" y="21374"/>
                  </a:lnTo>
                  <a:lnTo>
                    <a:pt x="21600" y="21231"/>
                  </a:lnTo>
                  <a:lnTo>
                    <a:pt x="21600" y="369"/>
                  </a:lnTo>
                  <a:lnTo>
                    <a:pt x="21554" y="226"/>
                  </a:lnTo>
                  <a:lnTo>
                    <a:pt x="21430" y="108"/>
                  </a:lnTo>
                  <a:lnTo>
                    <a:pt x="21245" y="29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E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57" name="object 13"/>
            <p:cNvGrpSpPr/>
            <p:nvPr/>
          </p:nvGrpSpPr>
          <p:grpSpPr>
            <a:xfrm>
              <a:off x="0" y="0"/>
              <a:ext cx="3040906" cy="4780020"/>
              <a:chOff x="0" y="0"/>
              <a:chExt cx="3040905" cy="4780019"/>
            </a:xfrm>
          </p:grpSpPr>
          <p:sp>
            <p:nvSpPr>
              <p:cNvPr id="555" name="Shape"/>
              <p:cNvSpPr/>
              <p:nvPr/>
            </p:nvSpPr>
            <p:spPr>
              <a:xfrm>
                <a:off x="0" y="0"/>
                <a:ext cx="2996816" cy="4780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29"/>
                    </a:lnTo>
                    <a:lnTo>
                      <a:pt x="172" y="108"/>
                    </a:lnTo>
                    <a:lnTo>
                      <a:pt x="46" y="225"/>
                    </a:lnTo>
                    <a:lnTo>
                      <a:pt x="0" y="368"/>
                    </a:lnTo>
                    <a:lnTo>
                      <a:pt x="0" y="21232"/>
                    </a:lnTo>
                    <a:lnTo>
                      <a:pt x="46" y="21375"/>
                    </a:lnTo>
                    <a:lnTo>
                      <a:pt x="172" y="21492"/>
                    </a:lnTo>
                    <a:lnTo>
                      <a:pt x="358" y="21571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1"/>
                    </a:lnTo>
                    <a:lnTo>
                      <a:pt x="21600" y="21554"/>
                    </a:lnTo>
                    <a:lnTo>
                      <a:pt x="586" y="21554"/>
                    </a:lnTo>
                    <a:lnTo>
                      <a:pt x="387" y="21529"/>
                    </a:lnTo>
                    <a:lnTo>
                      <a:pt x="224" y="21460"/>
                    </a:lnTo>
                    <a:lnTo>
                      <a:pt x="114" y="21358"/>
                    </a:lnTo>
                    <a:lnTo>
                      <a:pt x="73" y="21232"/>
                    </a:lnTo>
                    <a:lnTo>
                      <a:pt x="73" y="368"/>
                    </a:lnTo>
                    <a:lnTo>
                      <a:pt x="114" y="242"/>
                    </a:lnTo>
                    <a:lnTo>
                      <a:pt x="224" y="140"/>
                    </a:lnTo>
                    <a:lnTo>
                      <a:pt x="387" y="71"/>
                    </a:lnTo>
                    <a:lnTo>
                      <a:pt x="586" y="46"/>
                    </a:lnTo>
                    <a:lnTo>
                      <a:pt x="21600" y="46"/>
                    </a:lnTo>
                    <a:lnTo>
                      <a:pt x="21560" y="29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6" name="Shape"/>
              <p:cNvSpPr/>
              <p:nvPr/>
            </p:nvSpPr>
            <p:spPr>
              <a:xfrm>
                <a:off x="2959544" y="10169"/>
                <a:ext cx="81362" cy="4759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5"/>
                    </a:lnTo>
                    <a:lnTo>
                      <a:pt x="13364" y="95"/>
                    </a:lnTo>
                    <a:lnTo>
                      <a:pt x="17415" y="197"/>
                    </a:lnTo>
                    <a:lnTo>
                      <a:pt x="18900" y="323"/>
                    </a:lnTo>
                    <a:lnTo>
                      <a:pt x="18900" y="21277"/>
                    </a:lnTo>
                    <a:lnTo>
                      <a:pt x="17415" y="21403"/>
                    </a:lnTo>
                    <a:lnTo>
                      <a:pt x="13364" y="21505"/>
                    </a:lnTo>
                    <a:lnTo>
                      <a:pt x="7357" y="21575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38"/>
                    </a:lnTo>
                    <a:lnTo>
                      <a:pt x="19903" y="21421"/>
                    </a:lnTo>
                    <a:lnTo>
                      <a:pt x="21600" y="21277"/>
                    </a:lnTo>
                    <a:lnTo>
                      <a:pt x="21600" y="323"/>
                    </a:lnTo>
                    <a:lnTo>
                      <a:pt x="19903" y="179"/>
                    </a:lnTo>
                    <a:lnTo>
                      <a:pt x="15274" y="62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60" name="object 14"/>
            <p:cNvGrpSpPr/>
            <p:nvPr/>
          </p:nvGrpSpPr>
          <p:grpSpPr>
            <a:xfrm>
              <a:off x="172889" y="579714"/>
              <a:ext cx="2695118" cy="4027411"/>
              <a:chOff x="0" y="0"/>
              <a:chExt cx="2695117" cy="4027410"/>
            </a:xfrm>
          </p:grpSpPr>
          <p:sp>
            <p:nvSpPr>
              <p:cNvPr id="558" name="Shape"/>
              <p:cNvSpPr/>
              <p:nvPr/>
            </p:nvSpPr>
            <p:spPr>
              <a:xfrm>
                <a:off x="0" y="2074722"/>
                <a:ext cx="2695118" cy="1952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9" name="Shape"/>
              <p:cNvSpPr/>
              <p:nvPr/>
            </p:nvSpPr>
            <p:spPr>
              <a:xfrm>
                <a:off x="0" y="0"/>
                <a:ext cx="2695118" cy="1952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561" name="object 15" descr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4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object 16"/>
          <p:cNvSpPr txBox="1"/>
          <p:nvPr/>
        </p:nvSpPr>
        <p:spPr>
          <a:xfrm>
            <a:off x="602599" y="1416247"/>
            <a:ext cx="560197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245">
                <a:solidFill>
                  <a:srgbClr val="1D4ED8"/>
                </a:solidFill>
              </a:defRPr>
            </a:pPr>
            <a:r>
              <a:t>Staff</a:t>
            </a:r>
            <a:r>
              <a:rPr spc="-55"/>
              <a:t> </a:t>
            </a:r>
            <a:r>
              <a:rPr spc="114"/>
              <a:t>Access</a:t>
            </a:r>
            <a:r>
              <a:rPr spc="-50"/>
              <a:t> </a:t>
            </a:r>
            <a:r>
              <a:rPr spc="0"/>
              <a:t>and</a:t>
            </a:r>
            <a:r>
              <a:rPr spc="-55"/>
              <a:t> </a:t>
            </a:r>
            <a:r>
              <a:rPr spc="-10"/>
              <a:t>Authentication</a:t>
            </a:r>
          </a:p>
          <a:p>
            <a:pPr>
              <a:spcBef>
                <a:spcPts val="1100"/>
              </a:spcBef>
              <a:defRPr sz="1600"/>
            </a:pPr>
            <a:endParaRPr spc="-10"/>
          </a:p>
          <a:p>
            <a:pPr marR="5080" algn="r">
              <a:defRPr sz="1400" b="1" spc="240">
                <a:solidFill>
                  <a:srgbClr val="991B1B"/>
                </a:solidFill>
              </a:defRPr>
            </a:pPr>
            <a:r>
              <a:t>Staff</a:t>
            </a:r>
            <a:r>
              <a:rPr spc="-94"/>
              <a:t> </a:t>
            </a:r>
            <a:r>
              <a:rPr spc="-10"/>
              <a:t>Authentication</a:t>
            </a:r>
          </a:p>
        </p:txBody>
      </p:sp>
      <p:sp>
        <p:nvSpPr>
          <p:cNvPr id="564" name="object 17"/>
          <p:cNvSpPr txBox="1"/>
          <p:nvPr/>
        </p:nvSpPr>
        <p:spPr>
          <a:xfrm>
            <a:off x="4182529" y="2568026"/>
            <a:ext cx="2153922" cy="147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/>
            </a:pPr>
            <a:r>
              <a:t>Login</a:t>
            </a:r>
            <a:r>
              <a:rPr spc="140"/>
              <a:t> </a:t>
            </a:r>
            <a:r>
              <a:rPr spc="-9"/>
              <a:t>Requirements:</a:t>
            </a:r>
          </a:p>
          <a:p>
            <a:pPr marL="78105" marR="109854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70"/>
            </a:pPr>
            <a:r>
              <a:t>Staff</a:t>
            </a:r>
            <a:r>
              <a:rPr spc="-30"/>
              <a:t> </a:t>
            </a:r>
            <a:r>
              <a:rPr spc="10"/>
              <a:t>ID:</a:t>
            </a:r>
            <a:r>
              <a:rPr spc="-5"/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Unique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identifier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each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employee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6446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45"/>
            </a:pPr>
            <a:r>
              <a:t>Password:</a:t>
            </a:r>
            <a:r>
              <a:rPr spc="1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Secure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authentication credential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34290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Role-</a:t>
            </a:r>
            <a:r>
              <a:rPr spc="65"/>
              <a:t>based</a:t>
            </a:r>
            <a:r>
              <a:rPr spc="60"/>
              <a:t> </a:t>
            </a:r>
            <a:r>
              <a:rPr spc="65"/>
              <a:t>Access:</a:t>
            </a:r>
            <a:r>
              <a:rPr spc="95"/>
              <a:t> 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Different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permissions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per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role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5"/>
            </a:pPr>
            <a:r>
              <a:t>Session</a:t>
            </a:r>
            <a:r>
              <a:rPr spc="-30"/>
              <a:t> </a:t>
            </a:r>
            <a:r>
              <a:rPr spc="45"/>
              <a:t>Management:</a:t>
            </a:r>
            <a:r>
              <a:rPr spc="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Secure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login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sessions</a:t>
            </a:r>
          </a:p>
        </p:txBody>
      </p:sp>
      <p:sp>
        <p:nvSpPr>
          <p:cNvPr id="565" name="object 18"/>
          <p:cNvSpPr txBox="1"/>
          <p:nvPr/>
        </p:nvSpPr>
        <p:spPr>
          <a:xfrm>
            <a:off x="4182529" y="4642759"/>
            <a:ext cx="2291716" cy="1475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200"/>
            </a:pPr>
            <a:r>
              <a:t>Staff</a:t>
            </a:r>
            <a:r>
              <a:rPr spc="-65"/>
              <a:t> </a:t>
            </a:r>
            <a:r>
              <a:rPr spc="39"/>
              <a:t>Roles:</a:t>
            </a:r>
          </a:p>
          <a:p>
            <a:pPr marL="78105" marR="5080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Kitchen</a:t>
            </a:r>
            <a:r>
              <a:rPr spc="20"/>
              <a:t> </a:t>
            </a:r>
            <a:r>
              <a:rPr spc="125"/>
              <a:t>Staff:</a:t>
            </a:r>
            <a:r>
              <a:rPr spc="5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management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preparation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5875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Waiters:</a:t>
            </a:r>
            <a:r>
              <a:rPr spc="8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service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payment processing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1717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5"/>
            </a:pPr>
            <a:r>
              <a:t>Managers:</a:t>
            </a:r>
            <a:r>
              <a:rPr spc="8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Full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system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access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reporting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6669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Admin: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System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configuration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user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management</a:t>
            </a:r>
          </a:p>
        </p:txBody>
      </p:sp>
      <p:sp>
        <p:nvSpPr>
          <p:cNvPr id="566" name="object 19"/>
          <p:cNvSpPr txBox="1"/>
          <p:nvPr/>
        </p:nvSpPr>
        <p:spPr>
          <a:xfrm>
            <a:off x="4060487" y="6983186"/>
            <a:ext cx="183007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60"/>
            </a:pPr>
            <a:r>
              <a:t>Security</a:t>
            </a:r>
            <a:r>
              <a:rPr spc="-65"/>
              <a:t> </a:t>
            </a:r>
            <a:r>
              <a:rPr spc="35"/>
              <a:t>Features:</a:t>
            </a:r>
          </a:p>
          <a:p>
            <a:pPr marL="78105" indent="-65405">
              <a:spcBef>
                <a:spcPts val="9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Encrypted</a:t>
            </a:r>
            <a:r>
              <a:rPr spc="160"/>
              <a:t> </a:t>
            </a:r>
            <a:r>
              <a:t>password</a:t>
            </a:r>
            <a:r>
              <a:rPr spc="160"/>
              <a:t> </a:t>
            </a:r>
            <a:r>
              <a:rPr spc="-10"/>
              <a:t>storage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2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Session</a:t>
            </a:r>
            <a:r>
              <a:rPr spc="34"/>
              <a:t> </a:t>
            </a:r>
            <a:r>
              <a:t>timeout</a:t>
            </a:r>
            <a:r>
              <a:rPr spc="40"/>
              <a:t> </a:t>
            </a:r>
            <a:r>
              <a:rPr spc="50"/>
              <a:t>for</a:t>
            </a:r>
            <a:r>
              <a:rPr spc="34"/>
              <a:t> </a:t>
            </a:r>
            <a:r>
              <a:rPr spc="-10"/>
              <a:t>security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Role-based</a:t>
            </a:r>
            <a:r>
              <a:rPr spc="139"/>
              <a:t> </a:t>
            </a:r>
            <a:r>
              <a:t>permission</a:t>
            </a:r>
            <a:r>
              <a:rPr spc="145"/>
              <a:t> </a:t>
            </a:r>
            <a:r>
              <a:rPr spc="-10"/>
              <a:t>system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Audit</a:t>
            </a:r>
            <a:r>
              <a:rPr spc="55"/>
              <a:t> </a:t>
            </a:r>
            <a:r>
              <a:t>trail</a:t>
            </a:r>
            <a:r>
              <a:rPr spc="55"/>
              <a:t> </a:t>
            </a:r>
            <a:r>
              <a:rPr spc="50"/>
              <a:t>for</a:t>
            </a:r>
            <a:r>
              <a:rPr spc="55"/>
              <a:t> </a:t>
            </a:r>
            <a:r>
              <a:rPr spc="110"/>
              <a:t>staff</a:t>
            </a:r>
            <a:r>
              <a:rPr spc="55"/>
              <a:t> </a:t>
            </a:r>
            <a:r>
              <a:rPr spc="-10"/>
              <a:t>actions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Secure</a:t>
            </a:r>
            <a:r>
              <a:rPr spc="90"/>
              <a:t> </a:t>
            </a:r>
            <a:r>
              <a:t>logout</a:t>
            </a:r>
            <a:r>
              <a:rPr spc="95"/>
              <a:t> </a:t>
            </a:r>
            <a:r>
              <a:rPr spc="-10"/>
              <a:t>functionality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object 2"/>
          <p:cNvSpPr txBox="1">
            <a:spLocks noGrp="1"/>
          </p:cNvSpPr>
          <p:nvPr>
            <p:ph type="title"/>
          </p:nvPr>
        </p:nvSpPr>
        <p:spPr>
          <a:xfrm>
            <a:off x="584200" y="672167"/>
            <a:ext cx="5245680" cy="470643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Kitchen</a:t>
            </a:r>
            <a:r>
              <a:rPr spc="-200"/>
              <a:t> </a:t>
            </a:r>
            <a:r>
              <a:rPr spc="400"/>
              <a:t>Staff</a:t>
            </a:r>
            <a:r>
              <a:rPr spc="-200"/>
              <a:t> </a:t>
            </a:r>
            <a:r>
              <a:t>Interface</a:t>
            </a:r>
          </a:p>
        </p:txBody>
      </p:sp>
      <p:sp>
        <p:nvSpPr>
          <p:cNvPr id="569" name="object 3"/>
          <p:cNvSpPr txBox="1"/>
          <p:nvPr/>
        </p:nvSpPr>
        <p:spPr>
          <a:xfrm>
            <a:off x="602599" y="1416230"/>
            <a:ext cx="378525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Order</a:t>
            </a:r>
            <a:r>
              <a:rPr spc="-55"/>
              <a:t> </a:t>
            </a:r>
            <a:r>
              <a:rPr spc="65"/>
              <a:t>Processing</a:t>
            </a:r>
            <a:r>
              <a:rPr spc="-55"/>
              <a:t> </a:t>
            </a:r>
            <a:r>
              <a:t>for</a:t>
            </a:r>
            <a:r>
              <a:rPr spc="-55"/>
              <a:t> </a:t>
            </a:r>
            <a:r>
              <a:t>Kitchen</a:t>
            </a:r>
            <a:r>
              <a:rPr spc="-55"/>
              <a:t> </a:t>
            </a:r>
            <a:r>
              <a:rPr spc="225"/>
              <a:t>Staff</a:t>
            </a:r>
          </a:p>
        </p:txBody>
      </p:sp>
      <p:grpSp>
        <p:nvGrpSpPr>
          <p:cNvPr id="573" name="object 4"/>
          <p:cNvGrpSpPr/>
          <p:nvPr/>
        </p:nvGrpSpPr>
        <p:grpSpPr>
          <a:xfrm>
            <a:off x="469900" y="1816100"/>
            <a:ext cx="2311400" cy="4711700"/>
            <a:chOff x="0" y="0"/>
            <a:chExt cx="2311400" cy="4711700"/>
          </a:xfrm>
        </p:grpSpPr>
        <p:pic>
          <p:nvPicPr>
            <p:cNvPr id="570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" y="50800"/>
              <a:ext cx="20828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1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114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2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399" y="37415"/>
              <a:ext cx="2028968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4" name="object 8"/>
          <p:cNvSpPr txBox="1"/>
          <p:nvPr/>
        </p:nvSpPr>
        <p:spPr>
          <a:xfrm>
            <a:off x="1214138" y="6324649"/>
            <a:ext cx="82994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Pending</a:t>
            </a:r>
            <a:r>
              <a:rPr spc="60"/>
              <a:t> </a:t>
            </a:r>
            <a:r>
              <a:rPr spc="-10"/>
              <a:t>Order</a:t>
            </a:r>
          </a:p>
        </p:txBody>
      </p:sp>
      <p:grpSp>
        <p:nvGrpSpPr>
          <p:cNvPr id="578" name="object 9"/>
          <p:cNvGrpSpPr/>
          <p:nvPr/>
        </p:nvGrpSpPr>
        <p:grpSpPr>
          <a:xfrm>
            <a:off x="2628900" y="1816100"/>
            <a:ext cx="2298700" cy="4711700"/>
            <a:chOff x="0" y="0"/>
            <a:chExt cx="2298700" cy="4711700"/>
          </a:xfrm>
        </p:grpSpPr>
        <p:pic>
          <p:nvPicPr>
            <p:cNvPr id="575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00" y="50800"/>
              <a:ext cx="20828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2987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7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408" y="37415"/>
              <a:ext cx="2023880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9" name="object 13"/>
          <p:cNvSpPr txBox="1"/>
          <p:nvPr/>
        </p:nvSpPr>
        <p:spPr>
          <a:xfrm>
            <a:off x="3317144" y="6324649"/>
            <a:ext cx="9226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Preparing</a:t>
            </a:r>
            <a:r>
              <a:rPr spc="155"/>
              <a:t> </a:t>
            </a:r>
            <a:r>
              <a:rPr spc="-10"/>
              <a:t>Order</a:t>
            </a:r>
          </a:p>
        </p:txBody>
      </p:sp>
      <p:grpSp>
        <p:nvGrpSpPr>
          <p:cNvPr id="583" name="object 14"/>
          <p:cNvGrpSpPr/>
          <p:nvPr/>
        </p:nvGrpSpPr>
        <p:grpSpPr>
          <a:xfrm>
            <a:off x="4775200" y="1816100"/>
            <a:ext cx="2311400" cy="4711700"/>
            <a:chOff x="0" y="0"/>
            <a:chExt cx="2311400" cy="4711700"/>
          </a:xfrm>
        </p:grpSpPr>
        <p:pic>
          <p:nvPicPr>
            <p:cNvPr id="580" name="object 15" descr="object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00" y="50800"/>
              <a:ext cx="20955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object 16" descr="object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3114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2" name="object 17" descr="object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7031" y="37415"/>
              <a:ext cx="2028967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4" name="object 18"/>
          <p:cNvSpPr txBox="1"/>
          <p:nvPr/>
        </p:nvSpPr>
        <p:spPr>
          <a:xfrm>
            <a:off x="5536781" y="6324649"/>
            <a:ext cx="78168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Empty</a:t>
            </a:r>
            <a:r>
              <a:rPr spc="120"/>
              <a:t> </a:t>
            </a:r>
            <a:r>
              <a:rPr spc="-10"/>
              <a:t>Queue</a:t>
            </a:r>
          </a:p>
        </p:txBody>
      </p:sp>
      <p:grpSp>
        <p:nvGrpSpPr>
          <p:cNvPr id="590" name="object 19"/>
          <p:cNvGrpSpPr/>
          <p:nvPr/>
        </p:nvGrpSpPr>
        <p:grpSpPr>
          <a:xfrm>
            <a:off x="615299" y="6730154"/>
            <a:ext cx="3081588" cy="2298478"/>
            <a:chOff x="0" y="0"/>
            <a:chExt cx="3081587" cy="2298476"/>
          </a:xfrm>
        </p:grpSpPr>
        <p:sp>
          <p:nvSpPr>
            <p:cNvPr id="585" name="object 20"/>
            <p:cNvSpPr/>
            <p:nvPr/>
          </p:nvSpPr>
          <p:spPr>
            <a:xfrm>
              <a:off x="10169" y="10169"/>
              <a:ext cx="3061248" cy="227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26" y="0"/>
                  </a:moveTo>
                  <a:lnTo>
                    <a:pt x="574" y="0"/>
                  </a:lnTo>
                  <a:lnTo>
                    <a:pt x="351" y="61"/>
                  </a:lnTo>
                  <a:lnTo>
                    <a:pt x="168" y="226"/>
                  </a:lnTo>
                  <a:lnTo>
                    <a:pt x="45" y="471"/>
                  </a:lnTo>
                  <a:lnTo>
                    <a:pt x="0" y="771"/>
                  </a:lnTo>
                  <a:lnTo>
                    <a:pt x="0" y="20829"/>
                  </a:lnTo>
                  <a:lnTo>
                    <a:pt x="45" y="21129"/>
                  </a:lnTo>
                  <a:lnTo>
                    <a:pt x="168" y="21374"/>
                  </a:lnTo>
                  <a:lnTo>
                    <a:pt x="351" y="21539"/>
                  </a:lnTo>
                  <a:lnTo>
                    <a:pt x="574" y="21600"/>
                  </a:lnTo>
                  <a:lnTo>
                    <a:pt x="21026" y="21600"/>
                  </a:lnTo>
                  <a:lnTo>
                    <a:pt x="21249" y="21539"/>
                  </a:lnTo>
                  <a:lnTo>
                    <a:pt x="21432" y="21374"/>
                  </a:lnTo>
                  <a:lnTo>
                    <a:pt x="21555" y="21129"/>
                  </a:lnTo>
                  <a:lnTo>
                    <a:pt x="21600" y="20829"/>
                  </a:lnTo>
                  <a:lnTo>
                    <a:pt x="21600" y="771"/>
                  </a:lnTo>
                  <a:lnTo>
                    <a:pt x="21555" y="471"/>
                  </a:lnTo>
                  <a:lnTo>
                    <a:pt x="21432" y="226"/>
                  </a:lnTo>
                  <a:lnTo>
                    <a:pt x="21249" y="61"/>
                  </a:lnTo>
                  <a:lnTo>
                    <a:pt x="21026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88" name="object 21"/>
            <p:cNvGrpSpPr/>
            <p:nvPr/>
          </p:nvGrpSpPr>
          <p:grpSpPr>
            <a:xfrm>
              <a:off x="-1" y="0"/>
              <a:ext cx="3081589" cy="2298477"/>
              <a:chOff x="0" y="0"/>
              <a:chExt cx="3081587" cy="2298476"/>
            </a:xfrm>
          </p:grpSpPr>
          <p:sp>
            <p:nvSpPr>
              <p:cNvPr id="586" name="Shape"/>
              <p:cNvSpPr/>
              <p:nvPr/>
            </p:nvSpPr>
            <p:spPr>
              <a:xfrm>
                <a:off x="0" y="0"/>
                <a:ext cx="3037498" cy="2298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5" y="0"/>
                    </a:moveTo>
                    <a:lnTo>
                      <a:pt x="579" y="0"/>
                    </a:lnTo>
                    <a:lnTo>
                      <a:pt x="353" y="60"/>
                    </a:lnTo>
                    <a:lnTo>
                      <a:pt x="169" y="224"/>
                    </a:lnTo>
                    <a:lnTo>
                      <a:pt x="45" y="467"/>
                    </a:lnTo>
                    <a:lnTo>
                      <a:pt x="0" y="765"/>
                    </a:lnTo>
                    <a:lnTo>
                      <a:pt x="0" y="20835"/>
                    </a:lnTo>
                    <a:lnTo>
                      <a:pt x="45" y="21133"/>
                    </a:lnTo>
                    <a:lnTo>
                      <a:pt x="169" y="21376"/>
                    </a:lnTo>
                    <a:lnTo>
                      <a:pt x="353" y="21540"/>
                    </a:lnTo>
                    <a:lnTo>
                      <a:pt x="579" y="21600"/>
                    </a:lnTo>
                    <a:lnTo>
                      <a:pt x="21335" y="21600"/>
                    </a:lnTo>
                    <a:lnTo>
                      <a:pt x="21560" y="21540"/>
                    </a:lnTo>
                    <a:lnTo>
                      <a:pt x="21600" y="21504"/>
                    </a:lnTo>
                    <a:lnTo>
                      <a:pt x="579" y="21504"/>
                    </a:lnTo>
                    <a:lnTo>
                      <a:pt x="382" y="21452"/>
                    </a:lnTo>
                    <a:lnTo>
                      <a:pt x="221" y="21308"/>
                    </a:lnTo>
                    <a:lnTo>
                      <a:pt x="112" y="21096"/>
                    </a:lnTo>
                    <a:lnTo>
                      <a:pt x="72" y="20835"/>
                    </a:lnTo>
                    <a:lnTo>
                      <a:pt x="72" y="765"/>
                    </a:lnTo>
                    <a:lnTo>
                      <a:pt x="112" y="504"/>
                    </a:lnTo>
                    <a:lnTo>
                      <a:pt x="221" y="292"/>
                    </a:lnTo>
                    <a:lnTo>
                      <a:pt x="382" y="148"/>
                    </a:lnTo>
                    <a:lnTo>
                      <a:pt x="579" y="96"/>
                    </a:lnTo>
                    <a:lnTo>
                      <a:pt x="21600" y="96"/>
                    </a:lnTo>
                    <a:lnTo>
                      <a:pt x="21560" y="60"/>
                    </a:lnTo>
                    <a:lnTo>
                      <a:pt x="2133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" name="Shape"/>
              <p:cNvSpPr/>
              <p:nvPr/>
            </p:nvSpPr>
            <p:spPr>
              <a:xfrm>
                <a:off x="3000225" y="10169"/>
                <a:ext cx="81363" cy="2278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53"/>
                    </a:lnTo>
                    <a:lnTo>
                      <a:pt x="13364" y="198"/>
                    </a:lnTo>
                    <a:lnTo>
                      <a:pt x="17415" y="412"/>
                    </a:lnTo>
                    <a:lnTo>
                      <a:pt x="18900" y="675"/>
                    </a:lnTo>
                    <a:lnTo>
                      <a:pt x="18900" y="20925"/>
                    </a:lnTo>
                    <a:lnTo>
                      <a:pt x="17415" y="21188"/>
                    </a:lnTo>
                    <a:lnTo>
                      <a:pt x="13364" y="21402"/>
                    </a:lnTo>
                    <a:lnTo>
                      <a:pt x="7357" y="21547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70"/>
                    </a:lnTo>
                    <a:lnTo>
                      <a:pt x="19903" y="21225"/>
                    </a:lnTo>
                    <a:lnTo>
                      <a:pt x="21600" y="20925"/>
                    </a:lnTo>
                    <a:lnTo>
                      <a:pt x="21600" y="675"/>
                    </a:lnTo>
                    <a:lnTo>
                      <a:pt x="19903" y="375"/>
                    </a:lnTo>
                    <a:lnTo>
                      <a:pt x="15274" y="130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589" name="object 22" descr="object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978" y="188149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1" name="object 23"/>
          <p:cNvSpPr txBox="1"/>
          <p:nvPr/>
        </p:nvSpPr>
        <p:spPr>
          <a:xfrm>
            <a:off x="775493" y="6917063"/>
            <a:ext cx="2744472" cy="171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62890">
              <a:spcBef>
                <a:spcPts val="100"/>
              </a:spcBef>
              <a:defRPr sz="1200" b="1" spc="45">
                <a:solidFill>
                  <a:srgbClr val="1E40AF"/>
                </a:solidFill>
              </a:defRPr>
            </a:pPr>
            <a:r>
              <a:t>Kitchen</a:t>
            </a:r>
            <a:r>
              <a:rPr spc="15"/>
              <a:t> </a:t>
            </a:r>
            <a:r>
              <a:rPr spc="0"/>
              <a:t>Order</a:t>
            </a:r>
            <a:r>
              <a:rPr spc="15"/>
              <a:t> </a:t>
            </a:r>
            <a:r>
              <a:rPr spc="85"/>
              <a:t>System</a:t>
            </a:r>
          </a:p>
          <a:p>
            <a:pPr marL="78105" indent="-65405">
              <a:spcBef>
                <a:spcPts val="9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Order</a:t>
            </a:r>
            <a:r>
              <a:rPr spc="15"/>
              <a:t> </a:t>
            </a:r>
            <a:r>
              <a:t>Filtering:</a:t>
            </a:r>
            <a:r>
              <a:rPr spc="5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All,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Pending,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Preparing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tabs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47180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Real-time</a:t>
            </a:r>
            <a:r>
              <a:rPr spc="40"/>
              <a:t> </a:t>
            </a:r>
            <a:r>
              <a:t>Updates:</a:t>
            </a:r>
            <a:r>
              <a:rPr spc="7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Instant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new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order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notifications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49720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Order</a:t>
            </a:r>
            <a:r>
              <a:rPr spc="0"/>
              <a:t> </a:t>
            </a:r>
            <a:r>
              <a:t>Details:</a:t>
            </a:r>
            <a:r>
              <a:rPr spc="3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number,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ID,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timestamp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Item</a:t>
            </a:r>
            <a:r>
              <a:rPr spc="40"/>
              <a:t> </a:t>
            </a:r>
            <a:r>
              <a:rPr spc="45"/>
              <a:t>Management:</a:t>
            </a:r>
            <a:r>
              <a:rPr spc="7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Individual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item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preparation tracking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341629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9"/>
            </a:pPr>
            <a:r>
              <a:t>Status</a:t>
            </a:r>
            <a:r>
              <a:rPr spc="65"/>
              <a:t> </a:t>
            </a:r>
            <a:r>
              <a:rPr spc="0"/>
              <a:t>Updates:</a:t>
            </a:r>
            <a:r>
              <a:rPr spc="10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Start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Preparing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Mark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Ready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workflow</a:t>
            </a:r>
          </a:p>
        </p:txBody>
      </p:sp>
      <p:grpSp>
        <p:nvGrpSpPr>
          <p:cNvPr id="597" name="object 24"/>
          <p:cNvGrpSpPr/>
          <p:nvPr/>
        </p:nvGrpSpPr>
        <p:grpSpPr>
          <a:xfrm>
            <a:off x="3859612" y="6730154"/>
            <a:ext cx="3081588" cy="2298478"/>
            <a:chOff x="0" y="0"/>
            <a:chExt cx="3081587" cy="2298476"/>
          </a:xfrm>
        </p:grpSpPr>
        <p:sp>
          <p:nvSpPr>
            <p:cNvPr id="592" name="object 25"/>
            <p:cNvSpPr/>
            <p:nvPr/>
          </p:nvSpPr>
          <p:spPr>
            <a:xfrm>
              <a:off x="10169" y="10169"/>
              <a:ext cx="3061249" cy="227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26" y="0"/>
                  </a:moveTo>
                  <a:lnTo>
                    <a:pt x="574" y="0"/>
                  </a:lnTo>
                  <a:lnTo>
                    <a:pt x="351" y="61"/>
                  </a:lnTo>
                  <a:lnTo>
                    <a:pt x="168" y="226"/>
                  </a:lnTo>
                  <a:lnTo>
                    <a:pt x="45" y="471"/>
                  </a:lnTo>
                  <a:lnTo>
                    <a:pt x="0" y="771"/>
                  </a:lnTo>
                  <a:lnTo>
                    <a:pt x="0" y="20829"/>
                  </a:lnTo>
                  <a:lnTo>
                    <a:pt x="45" y="21129"/>
                  </a:lnTo>
                  <a:lnTo>
                    <a:pt x="168" y="21374"/>
                  </a:lnTo>
                  <a:lnTo>
                    <a:pt x="351" y="21539"/>
                  </a:lnTo>
                  <a:lnTo>
                    <a:pt x="574" y="21600"/>
                  </a:lnTo>
                  <a:lnTo>
                    <a:pt x="21026" y="21600"/>
                  </a:lnTo>
                  <a:lnTo>
                    <a:pt x="21249" y="21539"/>
                  </a:lnTo>
                  <a:lnTo>
                    <a:pt x="21432" y="21374"/>
                  </a:lnTo>
                  <a:lnTo>
                    <a:pt x="21555" y="21129"/>
                  </a:lnTo>
                  <a:lnTo>
                    <a:pt x="21600" y="20829"/>
                  </a:lnTo>
                  <a:lnTo>
                    <a:pt x="21600" y="771"/>
                  </a:lnTo>
                  <a:lnTo>
                    <a:pt x="21555" y="471"/>
                  </a:lnTo>
                  <a:lnTo>
                    <a:pt x="21432" y="226"/>
                  </a:lnTo>
                  <a:lnTo>
                    <a:pt x="21249" y="61"/>
                  </a:lnTo>
                  <a:lnTo>
                    <a:pt x="21026" y="0"/>
                  </a:lnTo>
                  <a:close/>
                </a:path>
              </a:pathLst>
            </a:cu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95" name="object 26"/>
            <p:cNvGrpSpPr/>
            <p:nvPr/>
          </p:nvGrpSpPr>
          <p:grpSpPr>
            <a:xfrm>
              <a:off x="-1" y="0"/>
              <a:ext cx="3081589" cy="2298477"/>
              <a:chOff x="0" y="0"/>
              <a:chExt cx="3081587" cy="2298476"/>
            </a:xfrm>
          </p:grpSpPr>
          <p:sp>
            <p:nvSpPr>
              <p:cNvPr id="593" name="Shape"/>
              <p:cNvSpPr/>
              <p:nvPr/>
            </p:nvSpPr>
            <p:spPr>
              <a:xfrm>
                <a:off x="0" y="0"/>
                <a:ext cx="3037498" cy="2298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5" y="0"/>
                    </a:moveTo>
                    <a:lnTo>
                      <a:pt x="579" y="0"/>
                    </a:lnTo>
                    <a:lnTo>
                      <a:pt x="353" y="60"/>
                    </a:lnTo>
                    <a:lnTo>
                      <a:pt x="169" y="224"/>
                    </a:lnTo>
                    <a:lnTo>
                      <a:pt x="45" y="467"/>
                    </a:lnTo>
                    <a:lnTo>
                      <a:pt x="0" y="765"/>
                    </a:lnTo>
                    <a:lnTo>
                      <a:pt x="0" y="20835"/>
                    </a:lnTo>
                    <a:lnTo>
                      <a:pt x="45" y="21133"/>
                    </a:lnTo>
                    <a:lnTo>
                      <a:pt x="169" y="21376"/>
                    </a:lnTo>
                    <a:lnTo>
                      <a:pt x="353" y="21540"/>
                    </a:lnTo>
                    <a:lnTo>
                      <a:pt x="579" y="21600"/>
                    </a:lnTo>
                    <a:lnTo>
                      <a:pt x="21335" y="21600"/>
                    </a:lnTo>
                    <a:lnTo>
                      <a:pt x="21560" y="21540"/>
                    </a:lnTo>
                    <a:lnTo>
                      <a:pt x="21600" y="21504"/>
                    </a:lnTo>
                    <a:lnTo>
                      <a:pt x="579" y="21504"/>
                    </a:lnTo>
                    <a:lnTo>
                      <a:pt x="382" y="21452"/>
                    </a:lnTo>
                    <a:lnTo>
                      <a:pt x="221" y="21308"/>
                    </a:lnTo>
                    <a:lnTo>
                      <a:pt x="112" y="21096"/>
                    </a:lnTo>
                    <a:lnTo>
                      <a:pt x="72" y="20835"/>
                    </a:lnTo>
                    <a:lnTo>
                      <a:pt x="72" y="765"/>
                    </a:lnTo>
                    <a:lnTo>
                      <a:pt x="112" y="504"/>
                    </a:lnTo>
                    <a:lnTo>
                      <a:pt x="221" y="292"/>
                    </a:lnTo>
                    <a:lnTo>
                      <a:pt x="382" y="148"/>
                    </a:lnTo>
                    <a:lnTo>
                      <a:pt x="579" y="96"/>
                    </a:lnTo>
                    <a:lnTo>
                      <a:pt x="21600" y="96"/>
                    </a:lnTo>
                    <a:lnTo>
                      <a:pt x="21560" y="60"/>
                    </a:lnTo>
                    <a:lnTo>
                      <a:pt x="2133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" name="Shape"/>
              <p:cNvSpPr/>
              <p:nvPr/>
            </p:nvSpPr>
            <p:spPr>
              <a:xfrm>
                <a:off x="3000225" y="10169"/>
                <a:ext cx="81363" cy="2278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53"/>
                    </a:lnTo>
                    <a:lnTo>
                      <a:pt x="13364" y="198"/>
                    </a:lnTo>
                    <a:lnTo>
                      <a:pt x="17415" y="412"/>
                    </a:lnTo>
                    <a:lnTo>
                      <a:pt x="18900" y="675"/>
                    </a:lnTo>
                    <a:lnTo>
                      <a:pt x="18900" y="20925"/>
                    </a:lnTo>
                    <a:lnTo>
                      <a:pt x="17415" y="21188"/>
                    </a:lnTo>
                    <a:lnTo>
                      <a:pt x="13364" y="21402"/>
                    </a:lnTo>
                    <a:lnTo>
                      <a:pt x="7357" y="21547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70"/>
                    </a:lnTo>
                    <a:lnTo>
                      <a:pt x="19902" y="21225"/>
                    </a:lnTo>
                    <a:lnTo>
                      <a:pt x="21600" y="20925"/>
                    </a:lnTo>
                    <a:lnTo>
                      <a:pt x="21600" y="675"/>
                    </a:lnTo>
                    <a:lnTo>
                      <a:pt x="19902" y="375"/>
                    </a:lnTo>
                    <a:lnTo>
                      <a:pt x="15274" y="130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596" name="object 27" descr="object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7978" y="188149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8" name="object 28"/>
          <p:cNvSpPr txBox="1"/>
          <p:nvPr/>
        </p:nvSpPr>
        <p:spPr>
          <a:xfrm>
            <a:off x="4019806" y="6917063"/>
            <a:ext cx="2717166" cy="155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62890">
              <a:spcBef>
                <a:spcPts val="100"/>
              </a:spcBef>
              <a:defRPr sz="1200" b="1">
                <a:solidFill>
                  <a:srgbClr val="166534"/>
                </a:solidFill>
              </a:defRPr>
            </a:pPr>
            <a:r>
              <a:t>Order</a:t>
            </a:r>
            <a:r>
              <a:rPr spc="15"/>
              <a:t> </a:t>
            </a:r>
            <a:r>
              <a:rPr spc="80"/>
              <a:t>Processing</a:t>
            </a:r>
            <a:r>
              <a:rPr spc="15"/>
              <a:t> </a:t>
            </a:r>
            <a:r>
              <a:rPr spc="45"/>
              <a:t>Features</a:t>
            </a:r>
          </a:p>
          <a:p>
            <a:pPr marL="78105" marR="266065" indent="-65405">
              <a:lnSpc>
                <a:spcPct val="112400"/>
              </a:lnSpc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Time</a:t>
            </a:r>
            <a:r>
              <a:rPr spc="65"/>
              <a:t> </a:t>
            </a:r>
            <a:r>
              <a:t>Tracking:</a:t>
            </a:r>
            <a:r>
              <a:rPr spc="10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age</a:t>
            </a:r>
            <a:r>
              <a:rPr b="0" spc="1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displayed</a:t>
            </a:r>
            <a:r>
              <a:rPr b="0" spc="13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("-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1m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ago")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5"/>
            </a:pPr>
            <a:r>
              <a:t>Visual</a:t>
            </a:r>
            <a:r>
              <a:rPr spc="90"/>
              <a:t> </a:t>
            </a:r>
            <a:r>
              <a:rPr spc="10"/>
              <a:t>Indicators:</a:t>
            </a:r>
            <a:r>
              <a:rPr spc="130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Color-coded</a:t>
            </a:r>
            <a:r>
              <a:rPr b="0" spc="1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badges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0160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Action</a:t>
            </a:r>
            <a:r>
              <a:rPr spc="15"/>
              <a:t> </a:t>
            </a:r>
            <a:r>
              <a:rPr spc="90"/>
              <a:t>Buttons:</a:t>
            </a:r>
            <a:r>
              <a:rPr spc="4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next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steps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kitchen 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staff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Order</a:t>
            </a:r>
            <a:r>
              <a:rPr spc="69"/>
              <a:t> </a:t>
            </a:r>
            <a:r>
              <a:t>Counts:</a:t>
            </a:r>
            <a:r>
              <a:rPr spc="104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Real-time</a:t>
            </a:r>
            <a:r>
              <a:rPr b="0" spc="13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metrics</a:t>
            </a:r>
            <a:r>
              <a:rPr b="0" spc="13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by</a:t>
            </a:r>
            <a:r>
              <a:rPr b="0" spc="13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3144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30"/>
            </a:pPr>
            <a:r>
              <a:t>Bottom</a:t>
            </a:r>
            <a:r>
              <a:rPr spc="-15"/>
              <a:t> </a:t>
            </a:r>
            <a:r>
              <a:rPr spc="20"/>
              <a:t>Navigation:</a:t>
            </a:r>
            <a:r>
              <a:rPr spc="10"/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Quick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access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Tables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Kitchen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views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object 2"/>
          <p:cNvSpPr txBox="1">
            <a:spLocks noGrp="1"/>
          </p:cNvSpPr>
          <p:nvPr>
            <p:ph type="title"/>
          </p:nvPr>
        </p:nvSpPr>
        <p:spPr>
          <a:xfrm>
            <a:off x="515978" y="667774"/>
            <a:ext cx="5245680" cy="2059472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Table</a:t>
            </a:r>
            <a:r>
              <a:rPr spc="-200"/>
              <a:t> </a:t>
            </a:r>
            <a:r>
              <a:rPr spc="100"/>
              <a:t>Management</a:t>
            </a:r>
            <a:r>
              <a:rPr spc="-200"/>
              <a:t> </a:t>
            </a:r>
            <a:r>
              <a:rPr spc="100"/>
              <a:t>System</a:t>
            </a:r>
          </a:p>
        </p:txBody>
      </p:sp>
      <p:grpSp>
        <p:nvGrpSpPr>
          <p:cNvPr id="604" name="object 3"/>
          <p:cNvGrpSpPr/>
          <p:nvPr/>
        </p:nvGrpSpPr>
        <p:grpSpPr>
          <a:xfrm>
            <a:off x="482600" y="1816100"/>
            <a:ext cx="3314700" cy="6934200"/>
            <a:chOff x="0" y="0"/>
            <a:chExt cx="3314700" cy="6934200"/>
          </a:xfrm>
        </p:grpSpPr>
        <p:pic>
          <p:nvPicPr>
            <p:cNvPr id="601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5" name="object 7"/>
          <p:cNvSpPr txBox="1"/>
          <p:nvPr/>
        </p:nvSpPr>
        <p:spPr>
          <a:xfrm>
            <a:off x="1520587" y="8592598"/>
            <a:ext cx="123063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1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Interactive</a:t>
            </a:r>
            <a:r>
              <a:rPr spc="125"/>
              <a:t> </a:t>
            </a:r>
            <a:r>
              <a:t>Floor</a:t>
            </a:r>
            <a:r>
              <a:rPr spc="125"/>
              <a:t> </a:t>
            </a:r>
            <a:r>
              <a:rPr spc="-20"/>
              <a:t>Plan</a:t>
            </a:r>
          </a:p>
        </p:txBody>
      </p:sp>
      <p:grpSp>
        <p:nvGrpSpPr>
          <p:cNvPr id="610" name="object 8"/>
          <p:cNvGrpSpPr/>
          <p:nvPr/>
        </p:nvGrpSpPr>
        <p:grpSpPr>
          <a:xfrm>
            <a:off x="3900292" y="6918303"/>
            <a:ext cx="3040907" cy="1647582"/>
            <a:chOff x="0" y="0"/>
            <a:chExt cx="3040905" cy="1647581"/>
          </a:xfrm>
        </p:grpSpPr>
        <p:sp>
          <p:nvSpPr>
            <p:cNvPr id="606" name="object 9"/>
            <p:cNvSpPr/>
            <p:nvPr/>
          </p:nvSpPr>
          <p:spPr>
            <a:xfrm>
              <a:off x="10169" y="10169"/>
              <a:ext cx="3020567" cy="162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85"/>
                  </a:lnTo>
                  <a:lnTo>
                    <a:pt x="170" y="316"/>
                  </a:lnTo>
                  <a:lnTo>
                    <a:pt x="46" y="660"/>
                  </a:lnTo>
                  <a:lnTo>
                    <a:pt x="0" y="1080"/>
                  </a:lnTo>
                  <a:lnTo>
                    <a:pt x="0" y="20520"/>
                  </a:lnTo>
                  <a:lnTo>
                    <a:pt x="46" y="20940"/>
                  </a:lnTo>
                  <a:lnTo>
                    <a:pt x="170" y="21284"/>
                  </a:lnTo>
                  <a:lnTo>
                    <a:pt x="355" y="21515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15"/>
                  </a:lnTo>
                  <a:lnTo>
                    <a:pt x="21430" y="21284"/>
                  </a:lnTo>
                  <a:lnTo>
                    <a:pt x="21554" y="20940"/>
                  </a:lnTo>
                  <a:lnTo>
                    <a:pt x="21600" y="20520"/>
                  </a:lnTo>
                  <a:lnTo>
                    <a:pt x="21600" y="1080"/>
                  </a:lnTo>
                  <a:lnTo>
                    <a:pt x="21554" y="660"/>
                  </a:lnTo>
                  <a:lnTo>
                    <a:pt x="21430" y="316"/>
                  </a:lnTo>
                  <a:lnTo>
                    <a:pt x="21245" y="85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09" name="object 10"/>
            <p:cNvGrpSpPr/>
            <p:nvPr/>
          </p:nvGrpSpPr>
          <p:grpSpPr>
            <a:xfrm>
              <a:off x="0" y="0"/>
              <a:ext cx="3040906" cy="1647582"/>
              <a:chOff x="0" y="0"/>
              <a:chExt cx="3040905" cy="1647581"/>
            </a:xfrm>
          </p:grpSpPr>
          <p:sp>
            <p:nvSpPr>
              <p:cNvPr id="607" name="Shape"/>
              <p:cNvSpPr/>
              <p:nvPr/>
            </p:nvSpPr>
            <p:spPr>
              <a:xfrm>
                <a:off x="0" y="0"/>
                <a:ext cx="2996816" cy="1647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84"/>
                    </a:lnTo>
                    <a:lnTo>
                      <a:pt x="172" y="312"/>
                    </a:lnTo>
                    <a:lnTo>
                      <a:pt x="46" y="651"/>
                    </a:lnTo>
                    <a:lnTo>
                      <a:pt x="0" y="1067"/>
                    </a:lnTo>
                    <a:lnTo>
                      <a:pt x="0" y="20533"/>
                    </a:lnTo>
                    <a:lnTo>
                      <a:pt x="46" y="20949"/>
                    </a:lnTo>
                    <a:lnTo>
                      <a:pt x="172" y="21288"/>
                    </a:lnTo>
                    <a:lnTo>
                      <a:pt x="358" y="21516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16"/>
                    </a:lnTo>
                    <a:lnTo>
                      <a:pt x="21600" y="21467"/>
                    </a:lnTo>
                    <a:lnTo>
                      <a:pt x="586" y="21467"/>
                    </a:lnTo>
                    <a:lnTo>
                      <a:pt x="387" y="21393"/>
                    </a:lnTo>
                    <a:lnTo>
                      <a:pt x="224" y="21193"/>
                    </a:lnTo>
                    <a:lnTo>
                      <a:pt x="114" y="20897"/>
                    </a:lnTo>
                    <a:lnTo>
                      <a:pt x="73" y="20533"/>
                    </a:lnTo>
                    <a:lnTo>
                      <a:pt x="73" y="1067"/>
                    </a:lnTo>
                    <a:lnTo>
                      <a:pt x="114" y="703"/>
                    </a:lnTo>
                    <a:lnTo>
                      <a:pt x="224" y="407"/>
                    </a:lnTo>
                    <a:lnTo>
                      <a:pt x="387" y="207"/>
                    </a:lnTo>
                    <a:lnTo>
                      <a:pt x="586" y="133"/>
                    </a:lnTo>
                    <a:lnTo>
                      <a:pt x="21600" y="133"/>
                    </a:lnTo>
                    <a:lnTo>
                      <a:pt x="21560" y="84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8" name="Shape"/>
              <p:cNvSpPr/>
              <p:nvPr/>
            </p:nvSpPr>
            <p:spPr>
              <a:xfrm>
                <a:off x="2959544" y="10170"/>
                <a:ext cx="81362" cy="1627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74"/>
                    </a:lnTo>
                    <a:lnTo>
                      <a:pt x="13364" y="277"/>
                    </a:lnTo>
                    <a:lnTo>
                      <a:pt x="17415" y="577"/>
                    </a:lnTo>
                    <a:lnTo>
                      <a:pt x="18900" y="945"/>
                    </a:lnTo>
                    <a:lnTo>
                      <a:pt x="18900" y="20655"/>
                    </a:lnTo>
                    <a:lnTo>
                      <a:pt x="17415" y="21023"/>
                    </a:lnTo>
                    <a:lnTo>
                      <a:pt x="13364" y="21323"/>
                    </a:lnTo>
                    <a:lnTo>
                      <a:pt x="7357" y="2152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19"/>
                    </a:lnTo>
                    <a:lnTo>
                      <a:pt x="19903" y="21075"/>
                    </a:lnTo>
                    <a:lnTo>
                      <a:pt x="21600" y="20655"/>
                    </a:lnTo>
                    <a:lnTo>
                      <a:pt x="21600" y="945"/>
                    </a:lnTo>
                    <a:lnTo>
                      <a:pt x="19903" y="525"/>
                    </a:lnTo>
                    <a:lnTo>
                      <a:pt x="15274" y="181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19" name="object 11"/>
          <p:cNvGrpSpPr/>
          <p:nvPr/>
        </p:nvGrpSpPr>
        <p:grpSpPr>
          <a:xfrm>
            <a:off x="3900292" y="1853515"/>
            <a:ext cx="3040907" cy="4902063"/>
            <a:chOff x="0" y="0"/>
            <a:chExt cx="3040905" cy="4902062"/>
          </a:xfrm>
        </p:grpSpPr>
        <p:sp>
          <p:nvSpPr>
            <p:cNvPr id="611" name="object 12"/>
            <p:cNvSpPr/>
            <p:nvPr/>
          </p:nvSpPr>
          <p:spPr>
            <a:xfrm>
              <a:off x="10169" y="10169"/>
              <a:ext cx="3020567" cy="488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28"/>
                  </a:lnTo>
                  <a:lnTo>
                    <a:pt x="170" y="105"/>
                  </a:lnTo>
                  <a:lnTo>
                    <a:pt x="46" y="220"/>
                  </a:lnTo>
                  <a:lnTo>
                    <a:pt x="0" y="360"/>
                  </a:lnTo>
                  <a:lnTo>
                    <a:pt x="0" y="21240"/>
                  </a:lnTo>
                  <a:lnTo>
                    <a:pt x="46" y="21380"/>
                  </a:lnTo>
                  <a:lnTo>
                    <a:pt x="170" y="21495"/>
                  </a:lnTo>
                  <a:lnTo>
                    <a:pt x="355" y="21572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2"/>
                  </a:lnTo>
                  <a:lnTo>
                    <a:pt x="21430" y="21495"/>
                  </a:lnTo>
                  <a:lnTo>
                    <a:pt x="21554" y="21380"/>
                  </a:lnTo>
                  <a:lnTo>
                    <a:pt x="21600" y="21240"/>
                  </a:lnTo>
                  <a:lnTo>
                    <a:pt x="21600" y="360"/>
                  </a:lnTo>
                  <a:lnTo>
                    <a:pt x="21554" y="220"/>
                  </a:lnTo>
                  <a:lnTo>
                    <a:pt x="21430" y="105"/>
                  </a:lnTo>
                  <a:lnTo>
                    <a:pt x="21245" y="28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FF7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14" name="object 13"/>
            <p:cNvGrpSpPr/>
            <p:nvPr/>
          </p:nvGrpSpPr>
          <p:grpSpPr>
            <a:xfrm>
              <a:off x="0" y="0"/>
              <a:ext cx="3040906" cy="4902063"/>
              <a:chOff x="0" y="0"/>
              <a:chExt cx="3040905" cy="4902062"/>
            </a:xfrm>
          </p:grpSpPr>
          <p:sp>
            <p:nvSpPr>
              <p:cNvPr id="612" name="Shape"/>
              <p:cNvSpPr/>
              <p:nvPr/>
            </p:nvSpPr>
            <p:spPr>
              <a:xfrm>
                <a:off x="0" y="0"/>
                <a:ext cx="2996816" cy="4902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28"/>
                    </a:lnTo>
                    <a:lnTo>
                      <a:pt x="172" y="105"/>
                    </a:lnTo>
                    <a:lnTo>
                      <a:pt x="46" y="219"/>
                    </a:lnTo>
                    <a:lnTo>
                      <a:pt x="0" y="359"/>
                    </a:lnTo>
                    <a:lnTo>
                      <a:pt x="0" y="21241"/>
                    </a:lnTo>
                    <a:lnTo>
                      <a:pt x="46" y="21381"/>
                    </a:lnTo>
                    <a:lnTo>
                      <a:pt x="172" y="21495"/>
                    </a:lnTo>
                    <a:lnTo>
                      <a:pt x="358" y="21572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2"/>
                    </a:lnTo>
                    <a:lnTo>
                      <a:pt x="21600" y="21555"/>
                    </a:lnTo>
                    <a:lnTo>
                      <a:pt x="586" y="21555"/>
                    </a:lnTo>
                    <a:lnTo>
                      <a:pt x="387" y="21531"/>
                    </a:lnTo>
                    <a:lnTo>
                      <a:pt x="224" y="21463"/>
                    </a:lnTo>
                    <a:lnTo>
                      <a:pt x="114" y="21364"/>
                    </a:lnTo>
                    <a:lnTo>
                      <a:pt x="73" y="21241"/>
                    </a:lnTo>
                    <a:lnTo>
                      <a:pt x="73" y="359"/>
                    </a:lnTo>
                    <a:lnTo>
                      <a:pt x="114" y="236"/>
                    </a:lnTo>
                    <a:lnTo>
                      <a:pt x="224" y="137"/>
                    </a:lnTo>
                    <a:lnTo>
                      <a:pt x="387" y="69"/>
                    </a:lnTo>
                    <a:lnTo>
                      <a:pt x="586" y="45"/>
                    </a:lnTo>
                    <a:lnTo>
                      <a:pt x="21600" y="45"/>
                    </a:lnTo>
                    <a:lnTo>
                      <a:pt x="21560" y="28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13" name="Shape"/>
              <p:cNvSpPr/>
              <p:nvPr/>
            </p:nvSpPr>
            <p:spPr>
              <a:xfrm>
                <a:off x="2959544" y="10169"/>
                <a:ext cx="81362" cy="4881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5"/>
                    </a:lnTo>
                    <a:lnTo>
                      <a:pt x="13364" y="92"/>
                    </a:lnTo>
                    <a:lnTo>
                      <a:pt x="17415" y="192"/>
                    </a:lnTo>
                    <a:lnTo>
                      <a:pt x="18900" y="315"/>
                    </a:lnTo>
                    <a:lnTo>
                      <a:pt x="18900" y="21285"/>
                    </a:lnTo>
                    <a:lnTo>
                      <a:pt x="17415" y="21408"/>
                    </a:lnTo>
                    <a:lnTo>
                      <a:pt x="13364" y="21508"/>
                    </a:lnTo>
                    <a:lnTo>
                      <a:pt x="7357" y="21575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40"/>
                    </a:lnTo>
                    <a:lnTo>
                      <a:pt x="19903" y="21425"/>
                    </a:lnTo>
                    <a:lnTo>
                      <a:pt x="21600" y="21285"/>
                    </a:lnTo>
                    <a:lnTo>
                      <a:pt x="21600" y="315"/>
                    </a:lnTo>
                    <a:lnTo>
                      <a:pt x="19903" y="175"/>
                    </a:lnTo>
                    <a:lnTo>
                      <a:pt x="15274" y="60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17" name="object 14"/>
            <p:cNvGrpSpPr/>
            <p:nvPr/>
          </p:nvGrpSpPr>
          <p:grpSpPr>
            <a:xfrm>
              <a:off x="172889" y="864473"/>
              <a:ext cx="2695118" cy="3864700"/>
              <a:chOff x="0" y="0"/>
              <a:chExt cx="2695117" cy="3864698"/>
            </a:xfrm>
          </p:grpSpPr>
          <p:sp>
            <p:nvSpPr>
              <p:cNvPr id="615" name="Shape"/>
              <p:cNvSpPr/>
              <p:nvPr/>
            </p:nvSpPr>
            <p:spPr>
              <a:xfrm>
                <a:off x="0" y="1912010"/>
                <a:ext cx="2695118" cy="1952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16" name="Shape"/>
              <p:cNvSpPr/>
              <p:nvPr/>
            </p:nvSpPr>
            <p:spPr>
              <a:xfrm>
                <a:off x="0" y="0"/>
                <a:ext cx="2695118" cy="1789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82"/>
                    </a:moveTo>
                    <a:lnTo>
                      <a:pt x="21549" y="600"/>
                    </a:lnTo>
                    <a:lnTo>
                      <a:pt x="21409" y="288"/>
                    </a:lnTo>
                    <a:lnTo>
                      <a:pt x="21202" y="77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7"/>
                    </a:lnTo>
                    <a:lnTo>
                      <a:pt x="191" y="288"/>
                    </a:lnTo>
                    <a:lnTo>
                      <a:pt x="51" y="600"/>
                    </a:lnTo>
                    <a:lnTo>
                      <a:pt x="0" y="982"/>
                    </a:lnTo>
                    <a:lnTo>
                      <a:pt x="0" y="20618"/>
                    </a:lnTo>
                    <a:lnTo>
                      <a:pt x="51" y="21000"/>
                    </a:lnTo>
                    <a:lnTo>
                      <a:pt x="191" y="21312"/>
                    </a:lnTo>
                    <a:lnTo>
                      <a:pt x="398" y="21523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3"/>
                    </a:lnTo>
                    <a:lnTo>
                      <a:pt x="21409" y="21312"/>
                    </a:lnTo>
                    <a:lnTo>
                      <a:pt x="21549" y="21000"/>
                    </a:lnTo>
                    <a:lnTo>
                      <a:pt x="21600" y="20618"/>
                    </a:lnTo>
                    <a:lnTo>
                      <a:pt x="21600" y="98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618" name="object 15" descr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4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0" name="object 16"/>
          <p:cNvSpPr txBox="1"/>
          <p:nvPr/>
        </p:nvSpPr>
        <p:spPr>
          <a:xfrm>
            <a:off x="602599" y="1416214"/>
            <a:ext cx="5474337" cy="1023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Restaurant</a:t>
            </a:r>
            <a:r>
              <a:rPr spc="20"/>
              <a:t> </a:t>
            </a:r>
            <a:r>
              <a:t>Floor</a:t>
            </a:r>
            <a:r>
              <a:rPr spc="20"/>
              <a:t> </a:t>
            </a:r>
            <a:r>
              <a:rPr spc="55"/>
              <a:t>Plan</a:t>
            </a:r>
            <a:r>
              <a:rPr spc="20"/>
              <a:t> </a:t>
            </a:r>
            <a:r>
              <a:rPr spc="-45"/>
              <a:t>&amp;</a:t>
            </a:r>
            <a:r>
              <a:rPr spc="20"/>
              <a:t> </a:t>
            </a:r>
            <a:r>
              <a:t>Table</a:t>
            </a:r>
            <a:r>
              <a:rPr spc="25"/>
              <a:t> </a:t>
            </a:r>
            <a:r>
              <a:rPr spc="70"/>
              <a:t>Status</a:t>
            </a:r>
          </a:p>
          <a:p>
            <a:pPr>
              <a:spcBef>
                <a:spcPts val="600"/>
              </a:spcBef>
              <a:defRPr sz="1600"/>
            </a:pPr>
            <a:endParaRPr spc="70"/>
          </a:p>
          <a:p>
            <a:pPr marR="5080" indent="3735704">
              <a:lnSpc>
                <a:spcPct val="128899"/>
              </a:lnSpc>
              <a:defRPr sz="1400" b="1">
                <a:solidFill>
                  <a:srgbClr val="9A3412"/>
                </a:solidFill>
              </a:defRPr>
            </a:pPr>
            <a:r>
              <a:t>Table</a:t>
            </a:r>
            <a:r>
              <a:rPr spc="30"/>
              <a:t> </a:t>
            </a:r>
            <a:r>
              <a:rPr spc="55"/>
              <a:t>Management </a:t>
            </a:r>
            <a:r>
              <a:rPr spc="-10"/>
              <a:t>Features</a:t>
            </a:r>
          </a:p>
        </p:txBody>
      </p:sp>
      <p:sp>
        <p:nvSpPr>
          <p:cNvPr id="621" name="object 17"/>
          <p:cNvSpPr txBox="1"/>
          <p:nvPr/>
        </p:nvSpPr>
        <p:spPr>
          <a:xfrm>
            <a:off x="4182529" y="2852759"/>
            <a:ext cx="2334262" cy="134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70"/>
            </a:pPr>
            <a:r>
              <a:t>Visual</a:t>
            </a:r>
            <a:r>
              <a:rPr spc="19"/>
              <a:t> </a:t>
            </a:r>
            <a:r>
              <a:rPr spc="0"/>
              <a:t>Table</a:t>
            </a:r>
            <a:r>
              <a:rPr spc="19"/>
              <a:t> </a:t>
            </a:r>
            <a:r>
              <a:rPr spc="-9"/>
              <a:t>Layout:</a:t>
            </a:r>
          </a:p>
          <a:p>
            <a:pPr marL="78105" marR="173354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Color</a:t>
            </a:r>
            <a:r>
              <a:rPr spc="-40"/>
              <a:t> </a:t>
            </a:r>
            <a:r>
              <a:rPr spc="10"/>
              <a:t>Coding:</a:t>
            </a:r>
            <a:r>
              <a:rPr spc="-1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Green</a:t>
            </a:r>
            <a:r>
              <a:rPr b="0" spc="1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(available),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Red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(occupied),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Blue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(reserved)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5"/>
            </a:pPr>
            <a:r>
              <a:t>Capacity</a:t>
            </a:r>
            <a:r>
              <a:rPr spc="15"/>
              <a:t> </a:t>
            </a:r>
            <a:r>
              <a:rPr spc="10"/>
              <a:t>Display:</a:t>
            </a:r>
            <a:r>
              <a:rPr spc="40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Number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of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seats</a:t>
            </a:r>
            <a:r>
              <a:rPr b="0" spc="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per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0447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9"/>
            </a:pPr>
            <a:r>
              <a:t>Status</a:t>
            </a:r>
            <a:r>
              <a:rPr spc="10"/>
              <a:t> Indicators:</a:t>
            </a:r>
            <a:r>
              <a:rPr spc="34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availability status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Interactive:</a:t>
            </a:r>
            <a:r>
              <a:rPr spc="3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Tap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</a:t>
            </a:r>
            <a:r>
              <a:rPr b="0" spc="6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view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r>
              <a:rPr b="0" spc="6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details</a:t>
            </a:r>
          </a:p>
        </p:txBody>
      </p:sp>
      <p:sp>
        <p:nvSpPr>
          <p:cNvPr id="622" name="object 18"/>
          <p:cNvSpPr txBox="1"/>
          <p:nvPr/>
        </p:nvSpPr>
        <p:spPr>
          <a:xfrm>
            <a:off x="4182529" y="4764769"/>
            <a:ext cx="2465707" cy="1475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200"/>
            </a:pPr>
            <a:r>
              <a:t>Staff</a:t>
            </a:r>
            <a:r>
              <a:rPr spc="-65"/>
              <a:t> </a:t>
            </a:r>
            <a:r>
              <a:rPr spc="39"/>
              <a:t>Benefits:</a:t>
            </a:r>
          </a:p>
          <a:p>
            <a:pPr marL="78105" marR="571500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Real-time</a:t>
            </a:r>
            <a:r>
              <a:rPr spc="200"/>
              <a:t> </a:t>
            </a:r>
            <a:r>
              <a:t>Overview:</a:t>
            </a:r>
            <a:r>
              <a:rPr spc="250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Complete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restaurant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at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a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glance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58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9"/>
            </a:pPr>
            <a:r>
              <a:t>Efficient</a:t>
            </a:r>
            <a:r>
              <a:rPr spc="-10"/>
              <a:t> </a:t>
            </a:r>
            <a:r>
              <a:rPr spc="30"/>
              <a:t>Seating:</a:t>
            </a:r>
            <a:r>
              <a:rPr spc="25"/>
              <a:t> 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Quick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identification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of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available</a:t>
            </a:r>
            <a:r>
              <a:rPr b="0" spc="21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tables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2509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5"/>
            </a:pPr>
            <a:r>
              <a:t>Capacity</a:t>
            </a:r>
            <a:r>
              <a:rPr spc="-5"/>
              <a:t> </a:t>
            </a:r>
            <a:r>
              <a:rPr spc="10"/>
              <a:t>Planning:</a:t>
            </a:r>
            <a:r>
              <a:rPr spc="2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Match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party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size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to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appropriate</a:t>
            </a:r>
            <a:r>
              <a:rPr b="0" spc="20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tables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Service</a:t>
            </a:r>
            <a:r>
              <a:rPr spc="0"/>
              <a:t> </a:t>
            </a:r>
            <a:r>
              <a:rPr spc="45"/>
              <a:t>Management:</a:t>
            </a:r>
            <a:r>
              <a:rPr spc="2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Track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throughout</a:t>
            </a:r>
            <a:r>
              <a:rPr b="0" spc="15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service</a:t>
            </a:r>
          </a:p>
        </p:txBody>
      </p:sp>
      <p:sp>
        <p:nvSpPr>
          <p:cNvPr id="623" name="object 19"/>
          <p:cNvSpPr txBox="1"/>
          <p:nvPr/>
        </p:nvSpPr>
        <p:spPr>
          <a:xfrm>
            <a:off x="4060487" y="7105196"/>
            <a:ext cx="2597786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/>
            </a:pPr>
            <a:r>
              <a:t>Current</a:t>
            </a:r>
            <a:r>
              <a:rPr spc="165"/>
              <a:t> </a:t>
            </a:r>
            <a:r>
              <a:rPr spc="-10"/>
              <a:t>Implementation:</a:t>
            </a:r>
          </a:p>
          <a:p>
            <a:pPr marL="78105" indent="-65405">
              <a:spcBef>
                <a:spcPts val="900"/>
              </a:spcBef>
              <a:buSzPct val="100000"/>
              <a:buChar char="•"/>
              <a:tabLst>
                <a:tab pos="76200" algn="l"/>
              </a:tabLst>
              <a:defRPr sz="900" spc="69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9</a:t>
            </a:r>
            <a:r>
              <a:rPr spc="80"/>
              <a:t> </a:t>
            </a:r>
            <a:r>
              <a:rPr spc="10"/>
              <a:t>tables</a:t>
            </a:r>
            <a:r>
              <a:rPr spc="80"/>
              <a:t> </a:t>
            </a:r>
            <a:r>
              <a:rPr spc="55"/>
              <a:t>with</a:t>
            </a:r>
            <a:r>
              <a:rPr spc="80"/>
              <a:t> </a:t>
            </a:r>
            <a:r>
              <a:rPr spc="10"/>
              <a:t>varying</a:t>
            </a:r>
            <a:r>
              <a:rPr spc="85"/>
              <a:t> </a:t>
            </a:r>
            <a:r>
              <a:rPr spc="10"/>
              <a:t>capacities</a:t>
            </a:r>
            <a:r>
              <a:rPr spc="80"/>
              <a:t> </a:t>
            </a:r>
            <a:r>
              <a:rPr spc="10"/>
              <a:t>(2-</a:t>
            </a:r>
            <a:r>
              <a:rPr spc="90"/>
              <a:t>8</a:t>
            </a:r>
            <a:r>
              <a:rPr spc="80"/>
              <a:t> </a:t>
            </a:r>
            <a:r>
              <a:rPr spc="-10"/>
              <a:t>people)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Real-time</a:t>
            </a:r>
            <a:r>
              <a:rPr spc="180"/>
              <a:t> </a:t>
            </a:r>
            <a:r>
              <a:t>status</a:t>
            </a:r>
            <a:r>
              <a:rPr spc="185"/>
              <a:t> </a:t>
            </a:r>
            <a:r>
              <a:rPr spc="-10"/>
              <a:t>updates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85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Staff-</a:t>
            </a:r>
            <a:r>
              <a:rPr spc="0"/>
              <a:t>only</a:t>
            </a:r>
            <a:r>
              <a:rPr spc="165"/>
              <a:t> </a:t>
            </a:r>
            <a:r>
              <a:rPr spc="-10"/>
              <a:t>access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85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Bottom</a:t>
            </a:r>
            <a:r>
              <a:rPr spc="75"/>
              <a:t> </a:t>
            </a:r>
            <a:r>
              <a:rPr spc="10"/>
              <a:t>navigation</a:t>
            </a:r>
            <a:r>
              <a:rPr spc="80"/>
              <a:t> </a:t>
            </a:r>
            <a:r>
              <a:rPr spc="50"/>
              <a:t>for</a:t>
            </a:r>
            <a:r>
              <a:rPr spc="80"/>
              <a:t> </a:t>
            </a:r>
            <a:r>
              <a:rPr spc="10"/>
              <a:t>quick</a:t>
            </a:r>
            <a:r>
              <a:rPr spc="80"/>
              <a:t> </a:t>
            </a:r>
            <a:r>
              <a:rPr spc="-10"/>
              <a:t>access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Legend</a:t>
            </a:r>
            <a:r>
              <a:rPr spc="65"/>
              <a:t> </a:t>
            </a:r>
            <a:r>
              <a:rPr spc="50"/>
              <a:t>for</a:t>
            </a:r>
            <a:r>
              <a:rPr spc="69"/>
              <a:t> </a:t>
            </a:r>
            <a:r>
              <a:t>status</a:t>
            </a:r>
            <a:r>
              <a:rPr spc="65"/>
              <a:t> </a:t>
            </a:r>
            <a:r>
              <a:rPr spc="-10"/>
              <a:t>interpretation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2"/>
          <p:cNvSpPr txBox="1">
            <a:spLocks noGrp="1"/>
          </p:cNvSpPr>
          <p:nvPr>
            <p:ph type="title"/>
          </p:nvPr>
        </p:nvSpPr>
        <p:spPr>
          <a:xfrm>
            <a:off x="503962" y="668158"/>
            <a:ext cx="5560485" cy="470643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System</a:t>
            </a:r>
            <a:r>
              <a:rPr spc="-200"/>
              <a:t> </a:t>
            </a:r>
            <a:r>
              <a:rPr spc="0"/>
              <a:t>Architecture</a:t>
            </a:r>
            <a:r>
              <a:rPr spc="-200"/>
              <a:t> </a:t>
            </a:r>
            <a:r>
              <a:rPr spc="0"/>
              <a:t>Overview</a:t>
            </a:r>
          </a:p>
        </p:txBody>
      </p:sp>
      <p:sp>
        <p:nvSpPr>
          <p:cNvPr id="193" name="object 3"/>
          <p:cNvSpPr txBox="1"/>
          <p:nvPr/>
        </p:nvSpPr>
        <p:spPr>
          <a:xfrm>
            <a:off x="503962" y="1778000"/>
            <a:ext cx="2681607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Hybrid</a:t>
            </a:r>
            <a:r>
              <a:rPr spc="45"/>
              <a:t> </a:t>
            </a:r>
            <a:r>
              <a:t>Architectural</a:t>
            </a:r>
            <a:r>
              <a:rPr spc="50"/>
              <a:t> </a:t>
            </a:r>
            <a:r>
              <a:rPr spc="70"/>
              <a:t>Model</a:t>
            </a:r>
          </a:p>
        </p:txBody>
      </p:sp>
      <p:grpSp>
        <p:nvGrpSpPr>
          <p:cNvPr id="199" name="object 4"/>
          <p:cNvGrpSpPr/>
          <p:nvPr/>
        </p:nvGrpSpPr>
        <p:grpSpPr>
          <a:xfrm>
            <a:off x="503962" y="2345742"/>
            <a:ext cx="1947604" cy="2623928"/>
            <a:chOff x="0" y="0"/>
            <a:chExt cx="1947603" cy="2623926"/>
          </a:xfrm>
        </p:grpSpPr>
        <p:sp>
          <p:nvSpPr>
            <p:cNvPr id="194" name="object 5"/>
            <p:cNvSpPr/>
            <p:nvPr/>
          </p:nvSpPr>
          <p:spPr>
            <a:xfrm>
              <a:off x="10170" y="10170"/>
              <a:ext cx="1927264" cy="2603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7" y="0"/>
                  </a:moveTo>
                  <a:lnTo>
                    <a:pt x="913" y="0"/>
                  </a:lnTo>
                  <a:lnTo>
                    <a:pt x="557" y="53"/>
                  </a:lnTo>
                  <a:lnTo>
                    <a:pt x="267" y="198"/>
                  </a:lnTo>
                  <a:lnTo>
                    <a:pt x="72" y="412"/>
                  </a:lnTo>
                  <a:lnTo>
                    <a:pt x="0" y="675"/>
                  </a:lnTo>
                  <a:lnTo>
                    <a:pt x="0" y="20925"/>
                  </a:lnTo>
                  <a:lnTo>
                    <a:pt x="72" y="21188"/>
                  </a:lnTo>
                  <a:lnTo>
                    <a:pt x="267" y="21402"/>
                  </a:lnTo>
                  <a:lnTo>
                    <a:pt x="557" y="21547"/>
                  </a:lnTo>
                  <a:lnTo>
                    <a:pt x="913" y="21600"/>
                  </a:lnTo>
                  <a:lnTo>
                    <a:pt x="20687" y="21600"/>
                  </a:lnTo>
                  <a:lnTo>
                    <a:pt x="21043" y="21547"/>
                  </a:lnTo>
                  <a:lnTo>
                    <a:pt x="21333" y="21402"/>
                  </a:lnTo>
                  <a:lnTo>
                    <a:pt x="21528" y="21188"/>
                  </a:lnTo>
                  <a:lnTo>
                    <a:pt x="21600" y="20925"/>
                  </a:lnTo>
                  <a:lnTo>
                    <a:pt x="21600" y="675"/>
                  </a:lnTo>
                  <a:lnTo>
                    <a:pt x="21528" y="412"/>
                  </a:lnTo>
                  <a:lnTo>
                    <a:pt x="21333" y="198"/>
                  </a:lnTo>
                  <a:lnTo>
                    <a:pt x="21043" y="5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97" name="object 6"/>
            <p:cNvGrpSpPr/>
            <p:nvPr/>
          </p:nvGrpSpPr>
          <p:grpSpPr>
            <a:xfrm>
              <a:off x="-1" y="0"/>
              <a:ext cx="1947605" cy="2623927"/>
              <a:chOff x="0" y="0"/>
              <a:chExt cx="1947603" cy="2623926"/>
            </a:xfrm>
          </p:grpSpPr>
          <p:sp>
            <p:nvSpPr>
              <p:cNvPr id="195" name="Shape"/>
              <p:cNvSpPr/>
              <p:nvPr/>
            </p:nvSpPr>
            <p:spPr>
              <a:xfrm>
                <a:off x="0" y="0"/>
                <a:ext cx="1903473" cy="2623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7" y="0"/>
                    </a:moveTo>
                    <a:lnTo>
                      <a:pt x="924" y="0"/>
                    </a:lnTo>
                    <a:lnTo>
                      <a:pt x="564" y="53"/>
                    </a:lnTo>
                    <a:lnTo>
                      <a:pt x="271" y="196"/>
                    </a:lnTo>
                    <a:lnTo>
                      <a:pt x="73" y="409"/>
                    </a:lnTo>
                    <a:lnTo>
                      <a:pt x="0" y="670"/>
                    </a:lnTo>
                    <a:lnTo>
                      <a:pt x="0" y="20930"/>
                    </a:lnTo>
                    <a:lnTo>
                      <a:pt x="73" y="21191"/>
                    </a:lnTo>
                    <a:lnTo>
                      <a:pt x="271" y="21404"/>
                    </a:lnTo>
                    <a:lnTo>
                      <a:pt x="564" y="21547"/>
                    </a:lnTo>
                    <a:lnTo>
                      <a:pt x="924" y="21600"/>
                    </a:lnTo>
                    <a:lnTo>
                      <a:pt x="21177" y="21600"/>
                    </a:lnTo>
                    <a:lnTo>
                      <a:pt x="21536" y="21547"/>
                    </a:lnTo>
                    <a:lnTo>
                      <a:pt x="21600" y="21516"/>
                    </a:lnTo>
                    <a:lnTo>
                      <a:pt x="924" y="21516"/>
                    </a:lnTo>
                    <a:lnTo>
                      <a:pt x="609" y="21470"/>
                    </a:lnTo>
                    <a:lnTo>
                      <a:pt x="352" y="21345"/>
                    </a:lnTo>
                    <a:lnTo>
                      <a:pt x="179" y="21158"/>
                    </a:lnTo>
                    <a:lnTo>
                      <a:pt x="115" y="20930"/>
                    </a:lnTo>
                    <a:lnTo>
                      <a:pt x="115" y="670"/>
                    </a:lnTo>
                    <a:lnTo>
                      <a:pt x="179" y="442"/>
                    </a:lnTo>
                    <a:lnTo>
                      <a:pt x="352" y="255"/>
                    </a:lnTo>
                    <a:lnTo>
                      <a:pt x="609" y="130"/>
                    </a:lnTo>
                    <a:lnTo>
                      <a:pt x="924" y="84"/>
                    </a:lnTo>
                    <a:lnTo>
                      <a:pt x="21600" y="84"/>
                    </a:lnTo>
                    <a:lnTo>
                      <a:pt x="21536" y="53"/>
                    </a:lnTo>
                    <a:lnTo>
                      <a:pt x="2117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Shape"/>
              <p:cNvSpPr/>
              <p:nvPr/>
            </p:nvSpPr>
            <p:spPr>
              <a:xfrm>
                <a:off x="1866176" y="10170"/>
                <a:ext cx="81428" cy="2603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4" y="0"/>
                    </a:moveTo>
                    <a:lnTo>
                      <a:pt x="0" y="0"/>
                    </a:lnTo>
                    <a:lnTo>
                      <a:pt x="7357" y="46"/>
                    </a:lnTo>
                    <a:lnTo>
                      <a:pt x="13366" y="173"/>
                    </a:lnTo>
                    <a:lnTo>
                      <a:pt x="17417" y="361"/>
                    </a:lnTo>
                    <a:lnTo>
                      <a:pt x="18902" y="591"/>
                    </a:lnTo>
                    <a:lnTo>
                      <a:pt x="18902" y="21009"/>
                    </a:lnTo>
                    <a:lnTo>
                      <a:pt x="17417" y="21239"/>
                    </a:lnTo>
                    <a:lnTo>
                      <a:pt x="13366" y="21427"/>
                    </a:lnTo>
                    <a:lnTo>
                      <a:pt x="7357" y="21554"/>
                    </a:lnTo>
                    <a:lnTo>
                      <a:pt x="0" y="21600"/>
                    </a:lnTo>
                    <a:lnTo>
                      <a:pt x="9894" y="21600"/>
                    </a:lnTo>
                    <a:lnTo>
                      <a:pt x="15273" y="21487"/>
                    </a:lnTo>
                    <a:lnTo>
                      <a:pt x="19903" y="21272"/>
                    </a:lnTo>
                    <a:lnTo>
                      <a:pt x="21600" y="21009"/>
                    </a:lnTo>
                    <a:lnTo>
                      <a:pt x="21600" y="591"/>
                    </a:lnTo>
                    <a:lnTo>
                      <a:pt x="19903" y="328"/>
                    </a:lnTo>
                    <a:lnTo>
                      <a:pt x="15273" y="113"/>
                    </a:lnTo>
                    <a:lnTo>
                      <a:pt x="9894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198" name="object 7" descr="object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79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object 8"/>
          <p:cNvSpPr txBox="1"/>
          <p:nvPr/>
        </p:nvSpPr>
        <p:spPr>
          <a:xfrm>
            <a:off x="929641" y="2537704"/>
            <a:ext cx="111125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400" b="1">
                <a:solidFill>
                  <a:srgbClr val="1E40AF"/>
                </a:solidFill>
              </a:defRPr>
            </a:pPr>
            <a:r>
              <a:t>Client</a:t>
            </a:r>
            <a:r>
              <a:rPr spc="94"/>
              <a:t> </a:t>
            </a:r>
            <a:r>
              <a:rPr spc="-10"/>
              <a:t>Layer</a:t>
            </a:r>
          </a:p>
        </p:txBody>
      </p:sp>
      <p:grpSp>
        <p:nvGrpSpPr>
          <p:cNvPr id="205" name="object 9"/>
          <p:cNvGrpSpPr/>
          <p:nvPr/>
        </p:nvGrpSpPr>
        <p:grpSpPr>
          <a:xfrm>
            <a:off x="676850" y="3708565"/>
            <a:ext cx="40679" cy="772936"/>
            <a:chOff x="0" y="0"/>
            <a:chExt cx="40678" cy="772935"/>
          </a:xfrm>
        </p:grpSpPr>
        <p:sp>
          <p:nvSpPr>
            <p:cNvPr id="201" name="Shape"/>
            <p:cNvSpPr/>
            <p:nvPr/>
          </p:nvSpPr>
          <p:spPr>
            <a:xfrm>
              <a:off x="0" y="732256"/>
              <a:ext cx="40679" cy="4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4"/>
                  </a:moveTo>
                  <a:lnTo>
                    <a:pt x="20750" y="6596"/>
                  </a:lnTo>
                  <a:lnTo>
                    <a:pt x="18437" y="3163"/>
                  </a:lnTo>
                  <a:lnTo>
                    <a:pt x="15004" y="850"/>
                  </a:lnTo>
                  <a:lnTo>
                    <a:pt x="10803" y="0"/>
                  </a:lnTo>
                  <a:lnTo>
                    <a:pt x="6595" y="850"/>
                  </a:lnTo>
                  <a:lnTo>
                    <a:pt x="3163" y="3163"/>
                  </a:lnTo>
                  <a:lnTo>
                    <a:pt x="850" y="6596"/>
                  </a:lnTo>
                  <a:lnTo>
                    <a:pt x="0" y="10804"/>
                  </a:lnTo>
                  <a:lnTo>
                    <a:pt x="850" y="15005"/>
                  </a:lnTo>
                  <a:lnTo>
                    <a:pt x="3163" y="18437"/>
                  </a:lnTo>
                  <a:lnTo>
                    <a:pt x="6595" y="20750"/>
                  </a:lnTo>
                  <a:lnTo>
                    <a:pt x="10803" y="21600"/>
                  </a:lnTo>
                  <a:lnTo>
                    <a:pt x="15004" y="20750"/>
                  </a:lnTo>
                  <a:lnTo>
                    <a:pt x="18437" y="18437"/>
                  </a:lnTo>
                  <a:lnTo>
                    <a:pt x="20750" y="15005"/>
                  </a:lnTo>
                  <a:lnTo>
                    <a:pt x="21600" y="10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Shape"/>
            <p:cNvSpPr/>
            <p:nvPr/>
          </p:nvSpPr>
          <p:spPr>
            <a:xfrm>
              <a:off x="0" y="488175"/>
              <a:ext cx="40679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20750" y="6595"/>
                  </a:lnTo>
                  <a:lnTo>
                    <a:pt x="18437" y="3163"/>
                  </a:lnTo>
                  <a:lnTo>
                    <a:pt x="15004" y="843"/>
                  </a:lnTo>
                  <a:lnTo>
                    <a:pt x="10803" y="0"/>
                  </a:lnTo>
                  <a:lnTo>
                    <a:pt x="6595" y="843"/>
                  </a:lnTo>
                  <a:lnTo>
                    <a:pt x="3163" y="3163"/>
                  </a:lnTo>
                  <a:lnTo>
                    <a:pt x="850" y="6595"/>
                  </a:lnTo>
                  <a:lnTo>
                    <a:pt x="0" y="10797"/>
                  </a:lnTo>
                  <a:lnTo>
                    <a:pt x="850" y="15004"/>
                  </a:lnTo>
                  <a:lnTo>
                    <a:pt x="3163" y="18437"/>
                  </a:lnTo>
                  <a:lnTo>
                    <a:pt x="6595" y="20750"/>
                  </a:lnTo>
                  <a:lnTo>
                    <a:pt x="10803" y="21600"/>
                  </a:lnTo>
                  <a:lnTo>
                    <a:pt x="15004" y="20750"/>
                  </a:lnTo>
                  <a:lnTo>
                    <a:pt x="18437" y="18437"/>
                  </a:lnTo>
                  <a:lnTo>
                    <a:pt x="20750" y="15004"/>
                  </a:lnTo>
                  <a:lnTo>
                    <a:pt x="21600" y="107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Shape"/>
            <p:cNvSpPr/>
            <p:nvPr/>
          </p:nvSpPr>
          <p:spPr>
            <a:xfrm>
              <a:off x="0" y="244081"/>
              <a:ext cx="40679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lnTo>
                    <a:pt x="20750" y="6595"/>
                  </a:lnTo>
                  <a:lnTo>
                    <a:pt x="18437" y="3163"/>
                  </a:lnTo>
                  <a:lnTo>
                    <a:pt x="15004" y="850"/>
                  </a:lnTo>
                  <a:lnTo>
                    <a:pt x="10803" y="0"/>
                  </a:lnTo>
                  <a:lnTo>
                    <a:pt x="6595" y="850"/>
                  </a:lnTo>
                  <a:lnTo>
                    <a:pt x="3163" y="3163"/>
                  </a:lnTo>
                  <a:lnTo>
                    <a:pt x="850" y="6595"/>
                  </a:lnTo>
                  <a:lnTo>
                    <a:pt x="0" y="10803"/>
                  </a:lnTo>
                  <a:lnTo>
                    <a:pt x="850" y="15004"/>
                  </a:lnTo>
                  <a:lnTo>
                    <a:pt x="3163" y="18437"/>
                  </a:lnTo>
                  <a:lnTo>
                    <a:pt x="6595" y="20757"/>
                  </a:lnTo>
                  <a:lnTo>
                    <a:pt x="10803" y="21600"/>
                  </a:lnTo>
                  <a:lnTo>
                    <a:pt x="15004" y="20757"/>
                  </a:lnTo>
                  <a:lnTo>
                    <a:pt x="18437" y="18437"/>
                  </a:lnTo>
                  <a:lnTo>
                    <a:pt x="20750" y="15004"/>
                  </a:lnTo>
                  <a:lnTo>
                    <a:pt x="21600" y="10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Shape"/>
            <p:cNvSpPr/>
            <p:nvPr/>
          </p:nvSpPr>
          <p:spPr>
            <a:xfrm>
              <a:off x="0" y="0"/>
              <a:ext cx="40679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6"/>
                  </a:moveTo>
                  <a:lnTo>
                    <a:pt x="20750" y="6595"/>
                  </a:lnTo>
                  <a:lnTo>
                    <a:pt x="18437" y="3163"/>
                  </a:lnTo>
                  <a:lnTo>
                    <a:pt x="15004" y="850"/>
                  </a:lnTo>
                  <a:lnTo>
                    <a:pt x="10803" y="0"/>
                  </a:lnTo>
                  <a:lnTo>
                    <a:pt x="6595" y="850"/>
                  </a:lnTo>
                  <a:lnTo>
                    <a:pt x="3163" y="3163"/>
                  </a:lnTo>
                  <a:lnTo>
                    <a:pt x="850" y="6595"/>
                  </a:lnTo>
                  <a:lnTo>
                    <a:pt x="0" y="10796"/>
                  </a:lnTo>
                  <a:lnTo>
                    <a:pt x="850" y="15004"/>
                  </a:lnTo>
                  <a:lnTo>
                    <a:pt x="3163" y="18437"/>
                  </a:lnTo>
                  <a:lnTo>
                    <a:pt x="6595" y="20750"/>
                  </a:lnTo>
                  <a:lnTo>
                    <a:pt x="10803" y="21600"/>
                  </a:lnTo>
                  <a:lnTo>
                    <a:pt x="15004" y="20750"/>
                  </a:lnTo>
                  <a:lnTo>
                    <a:pt x="18437" y="18437"/>
                  </a:lnTo>
                  <a:lnTo>
                    <a:pt x="20750" y="15004"/>
                  </a:lnTo>
                  <a:lnTo>
                    <a:pt x="21600" y="107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6" name="object 10"/>
          <p:cNvSpPr txBox="1"/>
          <p:nvPr/>
        </p:nvSpPr>
        <p:spPr>
          <a:xfrm>
            <a:off x="664156" y="2902433"/>
            <a:ext cx="1432562" cy="141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89535" indent="12700">
              <a:lnSpc>
                <a:spcPct val="121300"/>
              </a:lnSpc>
              <a:defRPr sz="1100" b="1" spc="100"/>
            </a:pPr>
            <a:r>
              <a:t>Flutter</a:t>
            </a:r>
            <a:r>
              <a:rPr spc="-75"/>
              <a:t> </a:t>
            </a:r>
            <a:r>
              <a:rPr spc="35"/>
              <a:t>Application </a:t>
            </a:r>
            <a:r>
              <a:rPr spc="0"/>
              <a:t>with</a:t>
            </a:r>
            <a:r>
              <a:rPr spc="50"/>
              <a:t> </a:t>
            </a:r>
            <a:r>
              <a:rPr spc="-9"/>
              <a:t>multiple interfaces:</a:t>
            </a:r>
          </a:p>
          <a:p>
            <a:pPr marR="5080" indent="144779">
              <a:lnSpc>
                <a:spcPct val="145600"/>
              </a:lnSpc>
              <a:spcBef>
                <a:spcPts val="300"/>
              </a:spcBef>
              <a:defRPr sz="1100" spc="9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Customer</a:t>
            </a:r>
            <a:r>
              <a:rPr spc="180"/>
              <a:t> </a:t>
            </a:r>
            <a:r>
              <a:rPr spc="-9"/>
              <a:t>Interface </a:t>
            </a:r>
            <a:r>
              <a:rPr spc="0"/>
              <a:t>Waiter</a:t>
            </a:r>
            <a:r>
              <a:rPr spc="100"/>
              <a:t> </a:t>
            </a:r>
            <a:r>
              <a:rPr spc="-9"/>
              <a:t>Interface </a:t>
            </a:r>
            <a:r>
              <a:rPr spc="0"/>
              <a:t>Kitchen</a:t>
            </a:r>
            <a:r>
              <a:rPr spc="170"/>
              <a:t> </a:t>
            </a:r>
            <a:r>
              <a:rPr spc="-9"/>
              <a:t>Interface </a:t>
            </a:r>
            <a:r>
              <a:rPr spc="0"/>
              <a:t>Admin</a:t>
            </a:r>
            <a:r>
              <a:rPr spc="114"/>
              <a:t> </a:t>
            </a:r>
            <a:r>
              <a:rPr spc="-9"/>
              <a:t>Interface</a:t>
            </a:r>
          </a:p>
        </p:txBody>
      </p:sp>
      <p:grpSp>
        <p:nvGrpSpPr>
          <p:cNvPr id="212" name="object 11"/>
          <p:cNvGrpSpPr/>
          <p:nvPr/>
        </p:nvGrpSpPr>
        <p:grpSpPr>
          <a:xfrm>
            <a:off x="2695653" y="2345742"/>
            <a:ext cx="1942519" cy="2623928"/>
            <a:chOff x="0" y="0"/>
            <a:chExt cx="1942518" cy="2623926"/>
          </a:xfrm>
        </p:grpSpPr>
        <p:sp>
          <p:nvSpPr>
            <p:cNvPr id="207" name="object 12"/>
            <p:cNvSpPr/>
            <p:nvPr/>
          </p:nvSpPr>
          <p:spPr>
            <a:xfrm>
              <a:off x="10170" y="10170"/>
              <a:ext cx="1922181" cy="2603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7" y="0"/>
                  </a:moveTo>
                  <a:lnTo>
                    <a:pt x="913" y="0"/>
                  </a:lnTo>
                  <a:lnTo>
                    <a:pt x="557" y="53"/>
                  </a:lnTo>
                  <a:lnTo>
                    <a:pt x="267" y="198"/>
                  </a:lnTo>
                  <a:lnTo>
                    <a:pt x="72" y="412"/>
                  </a:lnTo>
                  <a:lnTo>
                    <a:pt x="0" y="675"/>
                  </a:lnTo>
                  <a:lnTo>
                    <a:pt x="0" y="20925"/>
                  </a:lnTo>
                  <a:lnTo>
                    <a:pt x="72" y="21188"/>
                  </a:lnTo>
                  <a:lnTo>
                    <a:pt x="267" y="21402"/>
                  </a:lnTo>
                  <a:lnTo>
                    <a:pt x="557" y="21547"/>
                  </a:lnTo>
                  <a:lnTo>
                    <a:pt x="913" y="21600"/>
                  </a:lnTo>
                  <a:lnTo>
                    <a:pt x="20687" y="21600"/>
                  </a:lnTo>
                  <a:lnTo>
                    <a:pt x="21043" y="21547"/>
                  </a:lnTo>
                  <a:lnTo>
                    <a:pt x="21333" y="21402"/>
                  </a:lnTo>
                  <a:lnTo>
                    <a:pt x="21528" y="21188"/>
                  </a:lnTo>
                  <a:lnTo>
                    <a:pt x="21600" y="20925"/>
                  </a:lnTo>
                  <a:lnTo>
                    <a:pt x="21600" y="675"/>
                  </a:lnTo>
                  <a:lnTo>
                    <a:pt x="21528" y="412"/>
                  </a:lnTo>
                  <a:lnTo>
                    <a:pt x="21333" y="198"/>
                  </a:lnTo>
                  <a:lnTo>
                    <a:pt x="21043" y="5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10" name="object 13"/>
            <p:cNvGrpSpPr/>
            <p:nvPr/>
          </p:nvGrpSpPr>
          <p:grpSpPr>
            <a:xfrm>
              <a:off x="0" y="0"/>
              <a:ext cx="1942519" cy="2623927"/>
              <a:chOff x="0" y="0"/>
              <a:chExt cx="1942518" cy="2623926"/>
            </a:xfrm>
          </p:grpSpPr>
          <p:sp>
            <p:nvSpPr>
              <p:cNvPr id="208" name="Shape"/>
              <p:cNvSpPr/>
              <p:nvPr/>
            </p:nvSpPr>
            <p:spPr>
              <a:xfrm>
                <a:off x="0" y="0"/>
                <a:ext cx="1898504" cy="2623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7" y="0"/>
                    </a:moveTo>
                    <a:lnTo>
                      <a:pt x="924" y="0"/>
                    </a:lnTo>
                    <a:lnTo>
                      <a:pt x="564" y="53"/>
                    </a:lnTo>
                    <a:lnTo>
                      <a:pt x="271" y="196"/>
                    </a:lnTo>
                    <a:lnTo>
                      <a:pt x="73" y="409"/>
                    </a:lnTo>
                    <a:lnTo>
                      <a:pt x="0" y="670"/>
                    </a:lnTo>
                    <a:lnTo>
                      <a:pt x="0" y="20930"/>
                    </a:lnTo>
                    <a:lnTo>
                      <a:pt x="73" y="21191"/>
                    </a:lnTo>
                    <a:lnTo>
                      <a:pt x="271" y="21404"/>
                    </a:lnTo>
                    <a:lnTo>
                      <a:pt x="564" y="21547"/>
                    </a:lnTo>
                    <a:lnTo>
                      <a:pt x="924" y="21600"/>
                    </a:lnTo>
                    <a:lnTo>
                      <a:pt x="21177" y="21600"/>
                    </a:lnTo>
                    <a:lnTo>
                      <a:pt x="21536" y="21547"/>
                    </a:lnTo>
                    <a:lnTo>
                      <a:pt x="21600" y="21516"/>
                    </a:lnTo>
                    <a:lnTo>
                      <a:pt x="924" y="21516"/>
                    </a:lnTo>
                    <a:lnTo>
                      <a:pt x="610" y="21470"/>
                    </a:lnTo>
                    <a:lnTo>
                      <a:pt x="353" y="21345"/>
                    </a:lnTo>
                    <a:lnTo>
                      <a:pt x="179" y="21158"/>
                    </a:lnTo>
                    <a:lnTo>
                      <a:pt x="116" y="20930"/>
                    </a:lnTo>
                    <a:lnTo>
                      <a:pt x="116" y="670"/>
                    </a:lnTo>
                    <a:lnTo>
                      <a:pt x="179" y="442"/>
                    </a:lnTo>
                    <a:lnTo>
                      <a:pt x="353" y="255"/>
                    </a:lnTo>
                    <a:lnTo>
                      <a:pt x="610" y="130"/>
                    </a:lnTo>
                    <a:lnTo>
                      <a:pt x="924" y="84"/>
                    </a:lnTo>
                    <a:lnTo>
                      <a:pt x="21600" y="84"/>
                    </a:lnTo>
                    <a:lnTo>
                      <a:pt x="21536" y="53"/>
                    </a:lnTo>
                    <a:lnTo>
                      <a:pt x="2117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Shape"/>
              <p:cNvSpPr/>
              <p:nvPr/>
            </p:nvSpPr>
            <p:spPr>
              <a:xfrm>
                <a:off x="1861278" y="10170"/>
                <a:ext cx="81241" cy="2603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7" y="0"/>
                    </a:moveTo>
                    <a:lnTo>
                      <a:pt x="0" y="0"/>
                    </a:lnTo>
                    <a:lnTo>
                      <a:pt x="7355" y="46"/>
                    </a:lnTo>
                    <a:lnTo>
                      <a:pt x="13361" y="173"/>
                    </a:lnTo>
                    <a:lnTo>
                      <a:pt x="17411" y="361"/>
                    </a:lnTo>
                    <a:lnTo>
                      <a:pt x="18896" y="591"/>
                    </a:lnTo>
                    <a:lnTo>
                      <a:pt x="18896" y="21009"/>
                    </a:lnTo>
                    <a:lnTo>
                      <a:pt x="17411" y="21239"/>
                    </a:lnTo>
                    <a:lnTo>
                      <a:pt x="13361" y="21427"/>
                    </a:lnTo>
                    <a:lnTo>
                      <a:pt x="7355" y="21554"/>
                    </a:lnTo>
                    <a:lnTo>
                      <a:pt x="0" y="21600"/>
                    </a:lnTo>
                    <a:lnTo>
                      <a:pt x="9897" y="21600"/>
                    </a:lnTo>
                    <a:lnTo>
                      <a:pt x="15275" y="21487"/>
                    </a:lnTo>
                    <a:lnTo>
                      <a:pt x="19903" y="21272"/>
                    </a:lnTo>
                    <a:lnTo>
                      <a:pt x="21600" y="21009"/>
                    </a:lnTo>
                    <a:lnTo>
                      <a:pt x="21600" y="591"/>
                    </a:lnTo>
                    <a:lnTo>
                      <a:pt x="19903" y="328"/>
                    </a:lnTo>
                    <a:lnTo>
                      <a:pt x="15275" y="113"/>
                    </a:lnTo>
                    <a:lnTo>
                      <a:pt x="989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11" name="object 14" descr="object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94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object 15"/>
          <p:cNvSpPr txBox="1"/>
          <p:nvPr/>
        </p:nvSpPr>
        <p:spPr>
          <a:xfrm>
            <a:off x="2854099" y="2473884"/>
            <a:ext cx="1335406" cy="465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5080" indent="278129">
              <a:lnSpc>
                <a:spcPct val="128899"/>
              </a:lnSpc>
              <a:spcBef>
                <a:spcPts val="100"/>
              </a:spcBef>
              <a:defRPr sz="1400" b="1" spc="-10">
                <a:solidFill>
                  <a:srgbClr val="166534"/>
                </a:solidFill>
              </a:defRPr>
            </a:lvl1pPr>
          </a:lstStyle>
          <a:p>
            <a:r>
              <a:t>Application Layer</a:t>
            </a:r>
          </a:p>
        </p:txBody>
      </p:sp>
      <p:grpSp>
        <p:nvGrpSpPr>
          <p:cNvPr id="217" name="object 16"/>
          <p:cNvGrpSpPr/>
          <p:nvPr/>
        </p:nvGrpSpPr>
        <p:grpSpPr>
          <a:xfrm>
            <a:off x="2866787" y="3789921"/>
            <a:ext cx="40691" cy="732258"/>
            <a:chOff x="0" y="0"/>
            <a:chExt cx="40690" cy="732257"/>
          </a:xfrm>
        </p:grpSpPr>
        <p:sp>
          <p:nvSpPr>
            <p:cNvPr id="214" name="Shape"/>
            <p:cNvSpPr/>
            <p:nvPr/>
          </p:nvSpPr>
          <p:spPr>
            <a:xfrm>
              <a:off x="0" y="691579"/>
              <a:ext cx="40691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lnTo>
                    <a:pt x="20751" y="6596"/>
                  </a:lnTo>
                  <a:lnTo>
                    <a:pt x="18438" y="3163"/>
                  </a:lnTo>
                  <a:lnTo>
                    <a:pt x="15000" y="850"/>
                  </a:lnTo>
                  <a:lnTo>
                    <a:pt x="10800" y="0"/>
                  </a:lnTo>
                  <a:lnTo>
                    <a:pt x="6600" y="850"/>
                  </a:lnTo>
                  <a:lnTo>
                    <a:pt x="3169" y="3163"/>
                  </a:lnTo>
                  <a:lnTo>
                    <a:pt x="849" y="6596"/>
                  </a:lnTo>
                  <a:lnTo>
                    <a:pt x="0" y="10803"/>
                  </a:lnTo>
                  <a:lnTo>
                    <a:pt x="849" y="15005"/>
                  </a:lnTo>
                  <a:lnTo>
                    <a:pt x="3169" y="18437"/>
                  </a:lnTo>
                  <a:lnTo>
                    <a:pt x="6600" y="20757"/>
                  </a:lnTo>
                  <a:lnTo>
                    <a:pt x="10800" y="21600"/>
                  </a:lnTo>
                  <a:lnTo>
                    <a:pt x="15000" y="20757"/>
                  </a:lnTo>
                  <a:lnTo>
                    <a:pt x="18438" y="18437"/>
                  </a:lnTo>
                  <a:lnTo>
                    <a:pt x="20751" y="15005"/>
                  </a:lnTo>
                  <a:lnTo>
                    <a:pt x="21600" y="10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Shape"/>
            <p:cNvSpPr/>
            <p:nvPr/>
          </p:nvSpPr>
          <p:spPr>
            <a:xfrm>
              <a:off x="0" y="244094"/>
              <a:ext cx="40691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6"/>
                  </a:moveTo>
                  <a:lnTo>
                    <a:pt x="20751" y="6595"/>
                  </a:lnTo>
                  <a:lnTo>
                    <a:pt x="18438" y="3163"/>
                  </a:lnTo>
                  <a:lnTo>
                    <a:pt x="15000" y="850"/>
                  </a:lnTo>
                  <a:lnTo>
                    <a:pt x="10800" y="0"/>
                  </a:lnTo>
                  <a:lnTo>
                    <a:pt x="6600" y="850"/>
                  </a:lnTo>
                  <a:lnTo>
                    <a:pt x="3169" y="3163"/>
                  </a:lnTo>
                  <a:lnTo>
                    <a:pt x="849" y="6595"/>
                  </a:lnTo>
                  <a:lnTo>
                    <a:pt x="0" y="10796"/>
                  </a:lnTo>
                  <a:lnTo>
                    <a:pt x="849" y="15004"/>
                  </a:lnTo>
                  <a:lnTo>
                    <a:pt x="3169" y="18437"/>
                  </a:lnTo>
                  <a:lnTo>
                    <a:pt x="6600" y="20750"/>
                  </a:lnTo>
                  <a:lnTo>
                    <a:pt x="10800" y="21600"/>
                  </a:lnTo>
                  <a:lnTo>
                    <a:pt x="15000" y="20750"/>
                  </a:lnTo>
                  <a:lnTo>
                    <a:pt x="18438" y="18437"/>
                  </a:lnTo>
                  <a:lnTo>
                    <a:pt x="20751" y="15004"/>
                  </a:lnTo>
                  <a:lnTo>
                    <a:pt x="21600" y="107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Shape"/>
            <p:cNvSpPr/>
            <p:nvPr/>
          </p:nvSpPr>
          <p:spPr>
            <a:xfrm>
              <a:off x="0" y="0"/>
              <a:ext cx="40691" cy="4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51" y="6600"/>
                  </a:lnTo>
                  <a:lnTo>
                    <a:pt x="18438" y="3162"/>
                  </a:lnTo>
                  <a:lnTo>
                    <a:pt x="15000" y="849"/>
                  </a:lnTo>
                  <a:lnTo>
                    <a:pt x="10800" y="0"/>
                  </a:lnTo>
                  <a:lnTo>
                    <a:pt x="6600" y="849"/>
                  </a:lnTo>
                  <a:lnTo>
                    <a:pt x="3169" y="3162"/>
                  </a:lnTo>
                  <a:lnTo>
                    <a:pt x="849" y="6600"/>
                  </a:lnTo>
                  <a:lnTo>
                    <a:pt x="0" y="10800"/>
                  </a:lnTo>
                  <a:lnTo>
                    <a:pt x="849" y="15000"/>
                  </a:lnTo>
                  <a:lnTo>
                    <a:pt x="3169" y="18431"/>
                  </a:lnTo>
                  <a:lnTo>
                    <a:pt x="6600" y="20751"/>
                  </a:lnTo>
                  <a:lnTo>
                    <a:pt x="10800" y="21600"/>
                  </a:lnTo>
                  <a:lnTo>
                    <a:pt x="15000" y="20751"/>
                  </a:lnTo>
                  <a:lnTo>
                    <a:pt x="18438" y="18431"/>
                  </a:lnTo>
                  <a:lnTo>
                    <a:pt x="20751" y="150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8" name="object 17"/>
          <p:cNvSpPr txBox="1"/>
          <p:nvPr/>
        </p:nvSpPr>
        <p:spPr>
          <a:xfrm>
            <a:off x="2854099" y="3187201"/>
            <a:ext cx="1457326" cy="140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59079" indent="12700">
              <a:lnSpc>
                <a:spcPct val="121300"/>
              </a:lnSpc>
              <a:defRPr sz="1100" b="1" spc="50"/>
            </a:pPr>
            <a:r>
              <a:t>Node.js/Express </a:t>
            </a:r>
            <a:r>
              <a:rPr spc="39"/>
              <a:t>Backend:</a:t>
            </a:r>
          </a:p>
          <a:p>
            <a:pPr marR="5080" indent="144779">
              <a:lnSpc>
                <a:spcPct val="145600"/>
              </a:lnSpc>
              <a:spcBef>
                <a:spcPts val="300"/>
              </a:spcBef>
              <a:defRPr sz="1100" spc="-5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REST</a:t>
            </a:r>
            <a:r>
              <a:rPr spc="-9"/>
              <a:t> </a:t>
            </a:r>
            <a:r>
              <a:rPr spc="0"/>
              <a:t>API</a:t>
            </a:r>
            <a:r>
              <a:rPr spc="-9"/>
              <a:t> endpoints </a:t>
            </a:r>
            <a:r>
              <a:rPr spc="0"/>
              <a:t>Business</a:t>
            </a:r>
            <a:r>
              <a:rPr spc="120"/>
              <a:t> </a:t>
            </a:r>
            <a:r>
              <a:rPr spc="-9"/>
              <a:t>logic</a:t>
            </a:r>
          </a:p>
          <a:p>
            <a:pPr indent="12700">
              <a:spcBef>
                <a:spcPts val="200"/>
              </a:spcBef>
              <a:defRPr sz="1100" spc="-9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controllers</a:t>
            </a:r>
          </a:p>
          <a:p>
            <a:pPr marR="6350" indent="144779">
              <a:lnSpc>
                <a:spcPct val="121300"/>
              </a:lnSpc>
              <a:spcBef>
                <a:spcPts val="300"/>
              </a:spcBef>
              <a:defRPr sz="11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WebSocket</a:t>
            </a:r>
            <a:r>
              <a:rPr spc="195"/>
              <a:t> </a:t>
            </a:r>
            <a:r>
              <a:rPr spc="39"/>
              <a:t>support </a:t>
            </a:r>
            <a:r>
              <a:rPr spc="-9"/>
              <a:t>(planned)</a:t>
            </a:r>
          </a:p>
        </p:txBody>
      </p:sp>
      <p:grpSp>
        <p:nvGrpSpPr>
          <p:cNvPr id="224" name="object 18"/>
          <p:cNvGrpSpPr/>
          <p:nvPr/>
        </p:nvGrpSpPr>
        <p:grpSpPr>
          <a:xfrm>
            <a:off x="4882257" y="2345742"/>
            <a:ext cx="1947605" cy="2623928"/>
            <a:chOff x="0" y="0"/>
            <a:chExt cx="1947603" cy="2623926"/>
          </a:xfrm>
        </p:grpSpPr>
        <p:sp>
          <p:nvSpPr>
            <p:cNvPr id="219" name="object 19"/>
            <p:cNvSpPr/>
            <p:nvPr/>
          </p:nvSpPr>
          <p:spPr>
            <a:xfrm>
              <a:off x="10170" y="10170"/>
              <a:ext cx="1927265" cy="2603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7" y="0"/>
                  </a:moveTo>
                  <a:lnTo>
                    <a:pt x="913" y="0"/>
                  </a:lnTo>
                  <a:lnTo>
                    <a:pt x="557" y="53"/>
                  </a:lnTo>
                  <a:lnTo>
                    <a:pt x="267" y="198"/>
                  </a:lnTo>
                  <a:lnTo>
                    <a:pt x="72" y="412"/>
                  </a:lnTo>
                  <a:lnTo>
                    <a:pt x="0" y="675"/>
                  </a:lnTo>
                  <a:lnTo>
                    <a:pt x="0" y="20925"/>
                  </a:lnTo>
                  <a:lnTo>
                    <a:pt x="72" y="21188"/>
                  </a:lnTo>
                  <a:lnTo>
                    <a:pt x="267" y="21402"/>
                  </a:lnTo>
                  <a:lnTo>
                    <a:pt x="557" y="21547"/>
                  </a:lnTo>
                  <a:lnTo>
                    <a:pt x="913" y="21600"/>
                  </a:lnTo>
                  <a:lnTo>
                    <a:pt x="20687" y="21600"/>
                  </a:lnTo>
                  <a:lnTo>
                    <a:pt x="21043" y="21547"/>
                  </a:lnTo>
                  <a:lnTo>
                    <a:pt x="21333" y="21402"/>
                  </a:lnTo>
                  <a:lnTo>
                    <a:pt x="21528" y="21188"/>
                  </a:lnTo>
                  <a:lnTo>
                    <a:pt x="21600" y="20925"/>
                  </a:lnTo>
                  <a:lnTo>
                    <a:pt x="21600" y="675"/>
                  </a:lnTo>
                  <a:lnTo>
                    <a:pt x="21528" y="412"/>
                  </a:lnTo>
                  <a:lnTo>
                    <a:pt x="21333" y="198"/>
                  </a:lnTo>
                  <a:lnTo>
                    <a:pt x="21043" y="5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AF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22" name="object 20"/>
            <p:cNvGrpSpPr/>
            <p:nvPr/>
          </p:nvGrpSpPr>
          <p:grpSpPr>
            <a:xfrm>
              <a:off x="0" y="0"/>
              <a:ext cx="1947605" cy="2623927"/>
              <a:chOff x="0" y="0"/>
              <a:chExt cx="1947604" cy="2623926"/>
            </a:xfrm>
          </p:grpSpPr>
          <p:sp>
            <p:nvSpPr>
              <p:cNvPr id="220" name="Shape"/>
              <p:cNvSpPr/>
              <p:nvPr/>
            </p:nvSpPr>
            <p:spPr>
              <a:xfrm>
                <a:off x="0" y="0"/>
                <a:ext cx="1903479" cy="2623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7" y="0"/>
                    </a:moveTo>
                    <a:lnTo>
                      <a:pt x="924" y="0"/>
                    </a:lnTo>
                    <a:lnTo>
                      <a:pt x="564" y="53"/>
                    </a:lnTo>
                    <a:lnTo>
                      <a:pt x="271" y="196"/>
                    </a:lnTo>
                    <a:lnTo>
                      <a:pt x="73" y="409"/>
                    </a:lnTo>
                    <a:lnTo>
                      <a:pt x="0" y="670"/>
                    </a:lnTo>
                    <a:lnTo>
                      <a:pt x="0" y="20930"/>
                    </a:lnTo>
                    <a:lnTo>
                      <a:pt x="73" y="21191"/>
                    </a:lnTo>
                    <a:lnTo>
                      <a:pt x="271" y="21404"/>
                    </a:lnTo>
                    <a:lnTo>
                      <a:pt x="564" y="21547"/>
                    </a:lnTo>
                    <a:lnTo>
                      <a:pt x="924" y="21600"/>
                    </a:lnTo>
                    <a:lnTo>
                      <a:pt x="21177" y="21600"/>
                    </a:lnTo>
                    <a:lnTo>
                      <a:pt x="21536" y="21547"/>
                    </a:lnTo>
                    <a:lnTo>
                      <a:pt x="21600" y="21516"/>
                    </a:lnTo>
                    <a:lnTo>
                      <a:pt x="924" y="21516"/>
                    </a:lnTo>
                    <a:lnTo>
                      <a:pt x="609" y="21470"/>
                    </a:lnTo>
                    <a:lnTo>
                      <a:pt x="352" y="21345"/>
                    </a:lnTo>
                    <a:lnTo>
                      <a:pt x="179" y="21158"/>
                    </a:lnTo>
                    <a:lnTo>
                      <a:pt x="115" y="20930"/>
                    </a:lnTo>
                    <a:lnTo>
                      <a:pt x="115" y="670"/>
                    </a:lnTo>
                    <a:lnTo>
                      <a:pt x="179" y="442"/>
                    </a:lnTo>
                    <a:lnTo>
                      <a:pt x="352" y="255"/>
                    </a:lnTo>
                    <a:lnTo>
                      <a:pt x="609" y="130"/>
                    </a:lnTo>
                    <a:lnTo>
                      <a:pt x="924" y="84"/>
                    </a:lnTo>
                    <a:lnTo>
                      <a:pt x="21600" y="84"/>
                    </a:lnTo>
                    <a:lnTo>
                      <a:pt x="21536" y="53"/>
                    </a:lnTo>
                    <a:lnTo>
                      <a:pt x="2117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Shape"/>
              <p:cNvSpPr/>
              <p:nvPr/>
            </p:nvSpPr>
            <p:spPr>
              <a:xfrm>
                <a:off x="1866182" y="10170"/>
                <a:ext cx="81423" cy="2603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4" y="0"/>
                    </a:moveTo>
                    <a:lnTo>
                      <a:pt x="0" y="0"/>
                    </a:lnTo>
                    <a:lnTo>
                      <a:pt x="7357" y="46"/>
                    </a:lnTo>
                    <a:lnTo>
                      <a:pt x="13366" y="173"/>
                    </a:lnTo>
                    <a:lnTo>
                      <a:pt x="17417" y="361"/>
                    </a:lnTo>
                    <a:lnTo>
                      <a:pt x="18902" y="591"/>
                    </a:lnTo>
                    <a:lnTo>
                      <a:pt x="18902" y="21009"/>
                    </a:lnTo>
                    <a:lnTo>
                      <a:pt x="17417" y="21239"/>
                    </a:lnTo>
                    <a:lnTo>
                      <a:pt x="13366" y="21427"/>
                    </a:lnTo>
                    <a:lnTo>
                      <a:pt x="7357" y="21554"/>
                    </a:lnTo>
                    <a:lnTo>
                      <a:pt x="0" y="21600"/>
                    </a:lnTo>
                    <a:lnTo>
                      <a:pt x="9894" y="21600"/>
                    </a:lnTo>
                    <a:lnTo>
                      <a:pt x="15273" y="21487"/>
                    </a:lnTo>
                    <a:lnTo>
                      <a:pt x="19902" y="21272"/>
                    </a:lnTo>
                    <a:lnTo>
                      <a:pt x="21600" y="21009"/>
                    </a:lnTo>
                    <a:lnTo>
                      <a:pt x="21600" y="591"/>
                    </a:lnTo>
                    <a:lnTo>
                      <a:pt x="19902" y="328"/>
                    </a:lnTo>
                    <a:lnTo>
                      <a:pt x="15273" y="113"/>
                    </a:lnTo>
                    <a:lnTo>
                      <a:pt x="9894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23" name="object 21" descr="object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064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object 22"/>
          <p:cNvSpPr txBox="1"/>
          <p:nvPr/>
        </p:nvSpPr>
        <p:spPr>
          <a:xfrm>
            <a:off x="5309525" y="2537704"/>
            <a:ext cx="100012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400" b="1" spc="70">
                <a:solidFill>
                  <a:srgbClr val="6B21A8"/>
                </a:solidFill>
              </a:defRPr>
            </a:pPr>
            <a:r>
              <a:t>Data</a:t>
            </a:r>
            <a:r>
              <a:rPr spc="-100"/>
              <a:t> </a:t>
            </a:r>
            <a:r>
              <a:rPr spc="-10"/>
              <a:t>Layer</a:t>
            </a:r>
          </a:p>
        </p:txBody>
      </p:sp>
      <p:grpSp>
        <p:nvGrpSpPr>
          <p:cNvPr id="230" name="object 23"/>
          <p:cNvGrpSpPr/>
          <p:nvPr/>
        </p:nvGrpSpPr>
        <p:grpSpPr>
          <a:xfrm>
            <a:off x="5056737" y="3505160"/>
            <a:ext cx="40679" cy="772936"/>
            <a:chOff x="0" y="0"/>
            <a:chExt cx="40678" cy="772935"/>
          </a:xfrm>
        </p:grpSpPr>
        <p:sp>
          <p:nvSpPr>
            <p:cNvPr id="226" name="Shape"/>
            <p:cNvSpPr/>
            <p:nvPr/>
          </p:nvSpPr>
          <p:spPr>
            <a:xfrm>
              <a:off x="0" y="732256"/>
              <a:ext cx="40679" cy="4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20750" y="6596"/>
                  </a:lnTo>
                  <a:lnTo>
                    <a:pt x="18437" y="3163"/>
                  </a:lnTo>
                  <a:lnTo>
                    <a:pt x="15004" y="850"/>
                  </a:lnTo>
                  <a:lnTo>
                    <a:pt x="10796" y="0"/>
                  </a:lnTo>
                  <a:lnTo>
                    <a:pt x="6595" y="850"/>
                  </a:lnTo>
                  <a:lnTo>
                    <a:pt x="3163" y="3163"/>
                  </a:lnTo>
                  <a:lnTo>
                    <a:pt x="850" y="6596"/>
                  </a:lnTo>
                  <a:lnTo>
                    <a:pt x="0" y="10797"/>
                  </a:lnTo>
                  <a:lnTo>
                    <a:pt x="850" y="15005"/>
                  </a:lnTo>
                  <a:lnTo>
                    <a:pt x="3163" y="18437"/>
                  </a:lnTo>
                  <a:lnTo>
                    <a:pt x="6595" y="20750"/>
                  </a:lnTo>
                  <a:lnTo>
                    <a:pt x="10796" y="21600"/>
                  </a:lnTo>
                  <a:lnTo>
                    <a:pt x="15004" y="20750"/>
                  </a:lnTo>
                  <a:lnTo>
                    <a:pt x="18437" y="18437"/>
                  </a:lnTo>
                  <a:lnTo>
                    <a:pt x="20750" y="15005"/>
                  </a:lnTo>
                  <a:lnTo>
                    <a:pt x="21600" y="107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Shape"/>
            <p:cNvSpPr/>
            <p:nvPr/>
          </p:nvSpPr>
          <p:spPr>
            <a:xfrm>
              <a:off x="0" y="488162"/>
              <a:ext cx="40679" cy="40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0750" y="6600"/>
                  </a:lnTo>
                  <a:lnTo>
                    <a:pt x="18437" y="3169"/>
                  </a:lnTo>
                  <a:lnTo>
                    <a:pt x="15004" y="849"/>
                  </a:lnTo>
                  <a:lnTo>
                    <a:pt x="10796" y="0"/>
                  </a:lnTo>
                  <a:lnTo>
                    <a:pt x="6595" y="849"/>
                  </a:lnTo>
                  <a:lnTo>
                    <a:pt x="3163" y="3169"/>
                  </a:lnTo>
                  <a:lnTo>
                    <a:pt x="850" y="6600"/>
                  </a:lnTo>
                  <a:lnTo>
                    <a:pt x="0" y="10800"/>
                  </a:lnTo>
                  <a:lnTo>
                    <a:pt x="850" y="15007"/>
                  </a:lnTo>
                  <a:lnTo>
                    <a:pt x="3163" y="18438"/>
                  </a:lnTo>
                  <a:lnTo>
                    <a:pt x="6595" y="20751"/>
                  </a:lnTo>
                  <a:lnTo>
                    <a:pt x="10796" y="21600"/>
                  </a:lnTo>
                  <a:lnTo>
                    <a:pt x="15004" y="20751"/>
                  </a:lnTo>
                  <a:lnTo>
                    <a:pt x="18437" y="18438"/>
                  </a:lnTo>
                  <a:lnTo>
                    <a:pt x="20750" y="15007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Shape"/>
            <p:cNvSpPr/>
            <p:nvPr/>
          </p:nvSpPr>
          <p:spPr>
            <a:xfrm>
              <a:off x="0" y="244081"/>
              <a:ext cx="40679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lnTo>
                    <a:pt x="20750" y="6595"/>
                  </a:lnTo>
                  <a:lnTo>
                    <a:pt x="18437" y="3163"/>
                  </a:lnTo>
                  <a:lnTo>
                    <a:pt x="15004" y="850"/>
                  </a:lnTo>
                  <a:lnTo>
                    <a:pt x="10796" y="0"/>
                  </a:lnTo>
                  <a:lnTo>
                    <a:pt x="6595" y="850"/>
                  </a:lnTo>
                  <a:lnTo>
                    <a:pt x="3163" y="3163"/>
                  </a:lnTo>
                  <a:lnTo>
                    <a:pt x="850" y="6595"/>
                  </a:lnTo>
                  <a:lnTo>
                    <a:pt x="0" y="10803"/>
                  </a:lnTo>
                  <a:lnTo>
                    <a:pt x="850" y="15004"/>
                  </a:lnTo>
                  <a:lnTo>
                    <a:pt x="3163" y="18437"/>
                  </a:lnTo>
                  <a:lnTo>
                    <a:pt x="6595" y="20750"/>
                  </a:lnTo>
                  <a:lnTo>
                    <a:pt x="10796" y="21600"/>
                  </a:lnTo>
                  <a:lnTo>
                    <a:pt x="15004" y="20750"/>
                  </a:lnTo>
                  <a:lnTo>
                    <a:pt x="18437" y="18437"/>
                  </a:lnTo>
                  <a:lnTo>
                    <a:pt x="20750" y="15004"/>
                  </a:lnTo>
                  <a:lnTo>
                    <a:pt x="21600" y="10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Shape"/>
            <p:cNvSpPr/>
            <p:nvPr/>
          </p:nvSpPr>
          <p:spPr>
            <a:xfrm>
              <a:off x="0" y="0"/>
              <a:ext cx="40679" cy="4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6"/>
                  </a:moveTo>
                  <a:lnTo>
                    <a:pt x="20750" y="6595"/>
                  </a:lnTo>
                  <a:lnTo>
                    <a:pt x="18437" y="3163"/>
                  </a:lnTo>
                  <a:lnTo>
                    <a:pt x="15004" y="850"/>
                  </a:lnTo>
                  <a:lnTo>
                    <a:pt x="10796" y="0"/>
                  </a:lnTo>
                  <a:lnTo>
                    <a:pt x="6595" y="850"/>
                  </a:lnTo>
                  <a:lnTo>
                    <a:pt x="3163" y="3163"/>
                  </a:lnTo>
                  <a:lnTo>
                    <a:pt x="850" y="6595"/>
                  </a:lnTo>
                  <a:lnTo>
                    <a:pt x="0" y="10796"/>
                  </a:lnTo>
                  <a:lnTo>
                    <a:pt x="850" y="15004"/>
                  </a:lnTo>
                  <a:lnTo>
                    <a:pt x="3163" y="18437"/>
                  </a:lnTo>
                  <a:lnTo>
                    <a:pt x="6595" y="20750"/>
                  </a:lnTo>
                  <a:lnTo>
                    <a:pt x="10796" y="21600"/>
                  </a:lnTo>
                  <a:lnTo>
                    <a:pt x="15004" y="20750"/>
                  </a:lnTo>
                  <a:lnTo>
                    <a:pt x="18437" y="18437"/>
                  </a:lnTo>
                  <a:lnTo>
                    <a:pt x="20750" y="15004"/>
                  </a:lnTo>
                  <a:lnTo>
                    <a:pt x="21600" y="107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1" name="object 24"/>
          <p:cNvSpPr txBox="1"/>
          <p:nvPr/>
        </p:nvSpPr>
        <p:spPr>
          <a:xfrm>
            <a:off x="5044040" y="2902433"/>
            <a:ext cx="1383667" cy="1225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6534" indent="12700">
              <a:lnSpc>
                <a:spcPct val="121300"/>
              </a:lnSpc>
              <a:defRPr sz="1100" b="1" spc="90"/>
            </a:pPr>
            <a:r>
              <a:t>MongoDB</a:t>
            </a:r>
            <a:r>
              <a:rPr spc="-55"/>
              <a:t> </a:t>
            </a:r>
            <a:r>
              <a:rPr spc="-19"/>
              <a:t>with </a:t>
            </a:r>
            <a:r>
              <a:t>Mongoose</a:t>
            </a:r>
            <a:r>
              <a:rPr spc="-75"/>
              <a:t> </a:t>
            </a:r>
            <a:r>
              <a:rPr spc="45"/>
              <a:t>ODM:</a:t>
            </a:r>
          </a:p>
          <a:p>
            <a:pPr marR="5080" indent="144779">
              <a:lnSpc>
                <a:spcPct val="145600"/>
              </a:lnSpc>
              <a:spcBef>
                <a:spcPts val="300"/>
              </a:spcBef>
              <a:defRPr sz="11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MenuItem</a:t>
            </a:r>
            <a:r>
              <a:rPr spc="240"/>
              <a:t> </a:t>
            </a:r>
            <a:r>
              <a:rPr spc="-9"/>
              <a:t>Schema </a:t>
            </a:r>
            <a:r>
              <a:t>Order</a:t>
            </a:r>
            <a:r>
              <a:rPr spc="100"/>
              <a:t> </a:t>
            </a:r>
            <a:r>
              <a:rPr spc="-9"/>
              <a:t>Schema </a:t>
            </a:r>
            <a:r>
              <a:t>Table</a:t>
            </a:r>
            <a:r>
              <a:rPr spc="9"/>
              <a:t> </a:t>
            </a:r>
            <a:r>
              <a:rPr spc="-9"/>
              <a:t>Schema</a:t>
            </a:r>
            <a:r>
              <a:rPr spc="120"/>
              <a:t> Staff</a:t>
            </a:r>
            <a:r>
              <a:rPr spc="-15"/>
              <a:t> </a:t>
            </a:r>
            <a:r>
              <a:rPr spc="-9"/>
              <a:t>Schema</a:t>
            </a:r>
          </a:p>
        </p:txBody>
      </p:sp>
      <p:grpSp>
        <p:nvGrpSpPr>
          <p:cNvPr id="235" name="object 25"/>
          <p:cNvGrpSpPr/>
          <p:nvPr/>
        </p:nvGrpSpPr>
        <p:grpSpPr>
          <a:xfrm>
            <a:off x="503933" y="5346700"/>
            <a:ext cx="6325898" cy="976346"/>
            <a:chOff x="0" y="0"/>
            <a:chExt cx="6325897" cy="976345"/>
          </a:xfrm>
        </p:grpSpPr>
        <p:sp>
          <p:nvSpPr>
            <p:cNvPr id="232" name="object 26"/>
            <p:cNvSpPr/>
            <p:nvPr/>
          </p:nvSpPr>
          <p:spPr>
            <a:xfrm>
              <a:off x="0" y="0"/>
              <a:ext cx="6325898" cy="976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2" y="0"/>
                  </a:moveTo>
                  <a:lnTo>
                    <a:pt x="278" y="0"/>
                  </a:lnTo>
                  <a:lnTo>
                    <a:pt x="170" y="141"/>
                  </a:lnTo>
                  <a:lnTo>
                    <a:pt x="81" y="527"/>
                  </a:lnTo>
                  <a:lnTo>
                    <a:pt x="22" y="1099"/>
                  </a:lnTo>
                  <a:lnTo>
                    <a:pt x="0" y="1800"/>
                  </a:lnTo>
                  <a:lnTo>
                    <a:pt x="0" y="19800"/>
                  </a:lnTo>
                  <a:lnTo>
                    <a:pt x="22" y="20501"/>
                  </a:lnTo>
                  <a:lnTo>
                    <a:pt x="81" y="21073"/>
                  </a:lnTo>
                  <a:lnTo>
                    <a:pt x="170" y="21459"/>
                  </a:lnTo>
                  <a:lnTo>
                    <a:pt x="278" y="21600"/>
                  </a:lnTo>
                  <a:lnTo>
                    <a:pt x="21322" y="21600"/>
                  </a:lnTo>
                  <a:lnTo>
                    <a:pt x="21430" y="21459"/>
                  </a:lnTo>
                  <a:lnTo>
                    <a:pt x="21519" y="21073"/>
                  </a:lnTo>
                  <a:lnTo>
                    <a:pt x="21578" y="20501"/>
                  </a:lnTo>
                  <a:lnTo>
                    <a:pt x="21600" y="19800"/>
                  </a:lnTo>
                  <a:lnTo>
                    <a:pt x="21600" y="1800"/>
                  </a:lnTo>
                  <a:lnTo>
                    <a:pt x="21578" y="1099"/>
                  </a:lnTo>
                  <a:lnTo>
                    <a:pt x="21519" y="527"/>
                  </a:lnTo>
                  <a:lnTo>
                    <a:pt x="21430" y="141"/>
                  </a:lnTo>
                  <a:lnTo>
                    <a:pt x="21322" y="0"/>
                  </a:lnTo>
                  <a:close/>
                </a:path>
              </a:pathLst>
            </a:custGeom>
            <a:solidFill>
              <a:srgbClr val="F3F4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bject 27"/>
            <p:cNvSpPr/>
            <p:nvPr/>
          </p:nvSpPr>
          <p:spPr>
            <a:xfrm>
              <a:off x="162723" y="528852"/>
              <a:ext cx="1149239" cy="28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18" y="0"/>
                  </a:moveTo>
                  <a:lnTo>
                    <a:pt x="2682" y="0"/>
                  </a:lnTo>
                  <a:lnTo>
                    <a:pt x="1834" y="551"/>
                  </a:lnTo>
                  <a:lnTo>
                    <a:pt x="1098" y="2084"/>
                  </a:lnTo>
                  <a:lnTo>
                    <a:pt x="517" y="4422"/>
                  </a:lnTo>
                  <a:lnTo>
                    <a:pt x="137" y="7386"/>
                  </a:lnTo>
                  <a:lnTo>
                    <a:pt x="0" y="10800"/>
                  </a:lnTo>
                  <a:lnTo>
                    <a:pt x="137" y="14214"/>
                  </a:lnTo>
                  <a:lnTo>
                    <a:pt x="517" y="17178"/>
                  </a:lnTo>
                  <a:lnTo>
                    <a:pt x="1098" y="19516"/>
                  </a:lnTo>
                  <a:lnTo>
                    <a:pt x="1834" y="21049"/>
                  </a:lnTo>
                  <a:lnTo>
                    <a:pt x="2682" y="21600"/>
                  </a:lnTo>
                  <a:lnTo>
                    <a:pt x="18918" y="21600"/>
                  </a:lnTo>
                  <a:lnTo>
                    <a:pt x="19766" y="21049"/>
                  </a:lnTo>
                  <a:lnTo>
                    <a:pt x="20502" y="19516"/>
                  </a:lnTo>
                  <a:lnTo>
                    <a:pt x="21083" y="17178"/>
                  </a:lnTo>
                  <a:lnTo>
                    <a:pt x="21463" y="14214"/>
                  </a:lnTo>
                  <a:lnTo>
                    <a:pt x="21600" y="10800"/>
                  </a:lnTo>
                  <a:lnTo>
                    <a:pt x="21463" y="7386"/>
                  </a:lnTo>
                  <a:lnTo>
                    <a:pt x="21083" y="4422"/>
                  </a:lnTo>
                  <a:lnTo>
                    <a:pt x="20502" y="2084"/>
                  </a:lnTo>
                  <a:lnTo>
                    <a:pt x="19766" y="551"/>
                  </a:lnTo>
                  <a:lnTo>
                    <a:pt x="18918" y="0"/>
                  </a:lnTo>
                  <a:close/>
                </a:path>
              </a:pathLst>
            </a:custGeom>
            <a:solidFill>
              <a:srgbClr val="BFDBF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object 28"/>
            <p:cNvSpPr/>
            <p:nvPr/>
          </p:nvSpPr>
          <p:spPr>
            <a:xfrm>
              <a:off x="1434005" y="528852"/>
              <a:ext cx="1088220" cy="28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78" y="0"/>
                  </a:moveTo>
                  <a:lnTo>
                    <a:pt x="2822" y="0"/>
                  </a:lnTo>
                  <a:lnTo>
                    <a:pt x="1930" y="551"/>
                  </a:lnTo>
                  <a:lnTo>
                    <a:pt x="1155" y="2084"/>
                  </a:lnTo>
                  <a:lnTo>
                    <a:pt x="544" y="4422"/>
                  </a:lnTo>
                  <a:lnTo>
                    <a:pt x="144" y="7386"/>
                  </a:lnTo>
                  <a:lnTo>
                    <a:pt x="0" y="10800"/>
                  </a:lnTo>
                  <a:lnTo>
                    <a:pt x="144" y="14214"/>
                  </a:lnTo>
                  <a:lnTo>
                    <a:pt x="544" y="17178"/>
                  </a:lnTo>
                  <a:lnTo>
                    <a:pt x="1155" y="19516"/>
                  </a:lnTo>
                  <a:lnTo>
                    <a:pt x="1930" y="21049"/>
                  </a:lnTo>
                  <a:lnTo>
                    <a:pt x="2822" y="21600"/>
                  </a:lnTo>
                  <a:lnTo>
                    <a:pt x="18778" y="21600"/>
                  </a:lnTo>
                  <a:lnTo>
                    <a:pt x="19670" y="21049"/>
                  </a:lnTo>
                  <a:lnTo>
                    <a:pt x="20445" y="19516"/>
                  </a:lnTo>
                  <a:lnTo>
                    <a:pt x="21056" y="17178"/>
                  </a:lnTo>
                  <a:lnTo>
                    <a:pt x="21456" y="14214"/>
                  </a:lnTo>
                  <a:lnTo>
                    <a:pt x="21600" y="10800"/>
                  </a:lnTo>
                  <a:lnTo>
                    <a:pt x="21456" y="7386"/>
                  </a:lnTo>
                  <a:lnTo>
                    <a:pt x="21056" y="4422"/>
                  </a:lnTo>
                  <a:lnTo>
                    <a:pt x="20445" y="2084"/>
                  </a:lnTo>
                  <a:lnTo>
                    <a:pt x="19670" y="551"/>
                  </a:lnTo>
                  <a:lnTo>
                    <a:pt x="18778" y="0"/>
                  </a:lnTo>
                  <a:close/>
                </a:path>
              </a:pathLst>
            </a:custGeom>
            <a:solidFill>
              <a:srgbClr val="BBF7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6" name="object 29"/>
          <p:cNvSpPr txBox="1"/>
          <p:nvPr/>
        </p:nvSpPr>
        <p:spPr>
          <a:xfrm>
            <a:off x="653956" y="5528490"/>
            <a:ext cx="237237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400" b="1" spc="75"/>
            </a:pPr>
            <a:r>
              <a:t>Design</a:t>
            </a:r>
            <a:r>
              <a:rPr spc="-94"/>
              <a:t> </a:t>
            </a:r>
            <a:r>
              <a:rPr spc="130"/>
              <a:t>Patterns</a:t>
            </a:r>
            <a:r>
              <a:rPr spc="-90"/>
              <a:t> </a:t>
            </a:r>
            <a:r>
              <a:rPr spc="-20"/>
              <a:t>Used:</a:t>
            </a:r>
          </a:p>
          <a:p>
            <a:pPr indent="134620">
              <a:spcBef>
                <a:spcPts val="1400"/>
              </a:spcBef>
              <a:tabLst>
                <a:tab pos="1397000" algn="l"/>
              </a:tabLst>
              <a:defRPr sz="1100"/>
            </a:pPr>
            <a:r>
              <a:t>Client-</a:t>
            </a:r>
            <a:r>
              <a:rPr spc="50"/>
              <a:t>Server</a:t>
            </a:r>
            <a:r>
              <a:t>	</a:t>
            </a:r>
            <a:r>
              <a:rPr spc="145"/>
              <a:t>MVC</a:t>
            </a:r>
            <a:r>
              <a:rPr spc="-60"/>
              <a:t> </a:t>
            </a:r>
            <a:r>
              <a:rPr spc="90"/>
              <a:t>Pattern</a:t>
            </a:r>
          </a:p>
        </p:txBody>
      </p:sp>
      <p:sp>
        <p:nvSpPr>
          <p:cNvPr id="237" name="object 30"/>
          <p:cNvSpPr/>
          <p:nvPr/>
        </p:nvSpPr>
        <p:spPr>
          <a:xfrm>
            <a:off x="3148198" y="5875552"/>
            <a:ext cx="1495028" cy="28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4" y="0"/>
                </a:moveTo>
                <a:lnTo>
                  <a:pt x="2056" y="0"/>
                </a:lnTo>
                <a:lnTo>
                  <a:pt x="1406" y="551"/>
                </a:lnTo>
                <a:lnTo>
                  <a:pt x="842" y="2084"/>
                </a:lnTo>
                <a:lnTo>
                  <a:pt x="397" y="4422"/>
                </a:lnTo>
                <a:lnTo>
                  <a:pt x="105" y="7386"/>
                </a:lnTo>
                <a:lnTo>
                  <a:pt x="0" y="10800"/>
                </a:lnTo>
                <a:lnTo>
                  <a:pt x="105" y="14214"/>
                </a:lnTo>
                <a:lnTo>
                  <a:pt x="397" y="17178"/>
                </a:lnTo>
                <a:lnTo>
                  <a:pt x="842" y="19516"/>
                </a:lnTo>
                <a:lnTo>
                  <a:pt x="1406" y="21049"/>
                </a:lnTo>
                <a:lnTo>
                  <a:pt x="2056" y="21600"/>
                </a:lnTo>
                <a:lnTo>
                  <a:pt x="19544" y="21600"/>
                </a:lnTo>
                <a:lnTo>
                  <a:pt x="20194" y="21049"/>
                </a:lnTo>
                <a:lnTo>
                  <a:pt x="20758" y="19516"/>
                </a:lnTo>
                <a:lnTo>
                  <a:pt x="21203" y="17178"/>
                </a:lnTo>
                <a:lnTo>
                  <a:pt x="21495" y="14214"/>
                </a:lnTo>
                <a:lnTo>
                  <a:pt x="21600" y="10800"/>
                </a:lnTo>
                <a:lnTo>
                  <a:pt x="21495" y="7386"/>
                </a:lnTo>
                <a:lnTo>
                  <a:pt x="21203" y="4422"/>
                </a:lnTo>
                <a:lnTo>
                  <a:pt x="20758" y="2084"/>
                </a:lnTo>
                <a:lnTo>
                  <a:pt x="20194" y="551"/>
                </a:lnTo>
                <a:lnTo>
                  <a:pt x="19544" y="0"/>
                </a:lnTo>
                <a:close/>
              </a:path>
            </a:pathLst>
          </a:custGeom>
          <a:solidFill>
            <a:srgbClr val="E9D5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8" name="object 31"/>
          <p:cNvSpPr txBox="1"/>
          <p:nvPr/>
        </p:nvSpPr>
        <p:spPr>
          <a:xfrm>
            <a:off x="3256748" y="5928940"/>
            <a:ext cx="1423173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spc="45"/>
            </a:pPr>
            <a:r>
              <a:t>Repository</a:t>
            </a:r>
            <a:r>
              <a:rPr spc="-19"/>
              <a:t> </a:t>
            </a:r>
            <a:r>
              <a:rPr spc="90"/>
              <a:t>Pattern</a:t>
            </a:r>
          </a:p>
        </p:txBody>
      </p:sp>
      <p:pic>
        <p:nvPicPr>
          <p:cNvPr id="239" name="Picture 32" descr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6" y="6803229"/>
            <a:ext cx="5683251" cy="3193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object 2"/>
          <p:cNvSpPr txBox="1">
            <a:spLocks noGrp="1"/>
          </p:cNvSpPr>
          <p:nvPr>
            <p:ph type="title"/>
          </p:nvPr>
        </p:nvSpPr>
        <p:spPr>
          <a:xfrm>
            <a:off x="570944" y="434388"/>
            <a:ext cx="5245681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Table</a:t>
            </a:r>
            <a:r>
              <a:rPr spc="-200"/>
              <a:t> </a:t>
            </a:r>
            <a:r>
              <a:rPr spc="100"/>
              <a:t>Service</a:t>
            </a:r>
            <a:r>
              <a:rPr spc="-200"/>
              <a:t> </a:t>
            </a:r>
            <a:r>
              <a:t>Interface</a:t>
            </a:r>
          </a:p>
        </p:txBody>
      </p:sp>
      <p:sp>
        <p:nvSpPr>
          <p:cNvPr id="626" name="object 3"/>
          <p:cNvSpPr txBox="1"/>
          <p:nvPr/>
        </p:nvSpPr>
        <p:spPr>
          <a:xfrm>
            <a:off x="602599" y="999718"/>
            <a:ext cx="2611757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Waiter</a:t>
            </a:r>
            <a:r>
              <a:rPr spc="-85"/>
              <a:t> </a:t>
            </a:r>
            <a:r>
              <a:t>Order</a:t>
            </a:r>
            <a:r>
              <a:rPr spc="-80"/>
              <a:t> </a:t>
            </a:r>
            <a:r>
              <a:rPr spc="50"/>
              <a:t>Management</a:t>
            </a:r>
          </a:p>
        </p:txBody>
      </p:sp>
      <p:grpSp>
        <p:nvGrpSpPr>
          <p:cNvPr id="630" name="object 4"/>
          <p:cNvGrpSpPr/>
          <p:nvPr/>
        </p:nvGrpSpPr>
        <p:grpSpPr>
          <a:xfrm>
            <a:off x="482600" y="1399620"/>
            <a:ext cx="3314700" cy="6934201"/>
            <a:chOff x="0" y="0"/>
            <a:chExt cx="3314700" cy="6934200"/>
          </a:xfrm>
        </p:grpSpPr>
        <p:pic>
          <p:nvPicPr>
            <p:cNvPr id="627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1" name="object 8"/>
          <p:cNvSpPr txBox="1"/>
          <p:nvPr/>
        </p:nvSpPr>
        <p:spPr>
          <a:xfrm>
            <a:off x="1602050" y="8176102"/>
            <a:ext cx="10674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</a:t>
            </a:r>
            <a:r>
              <a:rPr spc="104"/>
              <a:t> </a:t>
            </a:r>
            <a:r>
              <a:t>Details</a:t>
            </a:r>
            <a:r>
              <a:rPr spc="104"/>
              <a:t> </a:t>
            </a:r>
            <a:r>
              <a:rPr spc="-20"/>
              <a:t>View</a:t>
            </a:r>
          </a:p>
        </p:txBody>
      </p:sp>
      <p:grpSp>
        <p:nvGrpSpPr>
          <p:cNvPr id="635" name="object 9"/>
          <p:cNvGrpSpPr/>
          <p:nvPr/>
        </p:nvGrpSpPr>
        <p:grpSpPr>
          <a:xfrm>
            <a:off x="3759200" y="1399620"/>
            <a:ext cx="3327400" cy="6934201"/>
            <a:chOff x="0" y="0"/>
            <a:chExt cx="3327400" cy="6934200"/>
          </a:xfrm>
        </p:grpSpPr>
        <p:pic>
          <p:nvPicPr>
            <p:cNvPr id="632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3274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4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92" y="37416"/>
              <a:ext cx="3040907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6" name="object 13"/>
          <p:cNvSpPr txBox="1"/>
          <p:nvPr/>
        </p:nvSpPr>
        <p:spPr>
          <a:xfrm>
            <a:off x="4694582" y="8176102"/>
            <a:ext cx="14528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</a:t>
            </a:r>
            <a:r>
              <a:rPr spc="34"/>
              <a:t> </a:t>
            </a:r>
            <a:r>
              <a:t>Ready</a:t>
            </a:r>
            <a:r>
              <a:rPr spc="40"/>
              <a:t> </a:t>
            </a:r>
            <a:r>
              <a:rPr spc="50"/>
              <a:t>for</a:t>
            </a:r>
            <a:r>
              <a:rPr spc="40"/>
              <a:t> </a:t>
            </a:r>
            <a:r>
              <a:rPr spc="-10"/>
              <a:t>Payment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0D168-3CA7-DBCA-D848-3CC707555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77" y="8492423"/>
            <a:ext cx="6739446" cy="17082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object 2"/>
          <p:cNvSpPr txBox="1">
            <a:spLocks noGrp="1"/>
          </p:cNvSpPr>
          <p:nvPr>
            <p:ph type="title"/>
          </p:nvPr>
        </p:nvSpPr>
        <p:spPr>
          <a:xfrm>
            <a:off x="469900" y="593079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Payment</a:t>
            </a:r>
            <a:r>
              <a:rPr spc="-200"/>
              <a:t> </a:t>
            </a:r>
            <a:r>
              <a:rPr spc="100"/>
              <a:t>Processing</a:t>
            </a:r>
            <a:r>
              <a:rPr spc="-200"/>
              <a:t> </a:t>
            </a:r>
            <a:r>
              <a:rPr spc="100"/>
              <a:t>System</a:t>
            </a:r>
          </a:p>
        </p:txBody>
      </p:sp>
      <p:sp>
        <p:nvSpPr>
          <p:cNvPr id="653" name="object 3"/>
          <p:cNvSpPr txBox="1"/>
          <p:nvPr/>
        </p:nvSpPr>
        <p:spPr>
          <a:xfrm>
            <a:off x="602599" y="1416180"/>
            <a:ext cx="289115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Complete</a:t>
            </a:r>
            <a:r>
              <a:rPr spc="180"/>
              <a:t> </a:t>
            </a:r>
            <a:r>
              <a:t>Payment</a:t>
            </a:r>
            <a:r>
              <a:rPr spc="180"/>
              <a:t> </a:t>
            </a:r>
            <a:r>
              <a:rPr spc="-10"/>
              <a:t>Workflow</a:t>
            </a:r>
          </a:p>
        </p:txBody>
      </p:sp>
      <p:grpSp>
        <p:nvGrpSpPr>
          <p:cNvPr id="657" name="object 4"/>
          <p:cNvGrpSpPr/>
          <p:nvPr/>
        </p:nvGrpSpPr>
        <p:grpSpPr>
          <a:xfrm>
            <a:off x="469900" y="1816100"/>
            <a:ext cx="2311400" cy="4711700"/>
            <a:chOff x="0" y="0"/>
            <a:chExt cx="2311400" cy="4711700"/>
          </a:xfrm>
        </p:grpSpPr>
        <p:pic>
          <p:nvPicPr>
            <p:cNvPr id="654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" y="50800"/>
              <a:ext cx="20828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114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399" y="37415"/>
              <a:ext cx="2028968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8" name="object 8"/>
          <p:cNvSpPr txBox="1"/>
          <p:nvPr/>
        </p:nvSpPr>
        <p:spPr>
          <a:xfrm>
            <a:off x="1170629" y="6324599"/>
            <a:ext cx="9169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</a:t>
            </a:r>
            <a:r>
              <a:rPr spc="75"/>
              <a:t> </a:t>
            </a:r>
            <a:r>
              <a:rPr spc="-10"/>
              <a:t>Summary</a:t>
            </a:r>
          </a:p>
        </p:txBody>
      </p:sp>
      <p:grpSp>
        <p:nvGrpSpPr>
          <p:cNvPr id="662" name="object 9"/>
          <p:cNvGrpSpPr/>
          <p:nvPr/>
        </p:nvGrpSpPr>
        <p:grpSpPr>
          <a:xfrm>
            <a:off x="2628900" y="1816100"/>
            <a:ext cx="2298700" cy="4711700"/>
            <a:chOff x="0" y="0"/>
            <a:chExt cx="2298700" cy="4711700"/>
          </a:xfrm>
        </p:grpSpPr>
        <p:pic>
          <p:nvPicPr>
            <p:cNvPr id="659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00" y="50800"/>
              <a:ext cx="20828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2987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408" y="37415"/>
              <a:ext cx="2023880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3" name="object 13"/>
          <p:cNvSpPr txBox="1"/>
          <p:nvPr/>
        </p:nvSpPr>
        <p:spPr>
          <a:xfrm>
            <a:off x="3281446" y="6324599"/>
            <a:ext cx="993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Payment</a:t>
            </a:r>
            <a:r>
              <a:rPr spc="135"/>
              <a:t> </a:t>
            </a:r>
            <a:r>
              <a:rPr spc="-10"/>
              <a:t>Options</a:t>
            </a:r>
          </a:p>
        </p:txBody>
      </p:sp>
      <p:grpSp>
        <p:nvGrpSpPr>
          <p:cNvPr id="667" name="object 14"/>
          <p:cNvGrpSpPr/>
          <p:nvPr/>
        </p:nvGrpSpPr>
        <p:grpSpPr>
          <a:xfrm>
            <a:off x="4775200" y="1816100"/>
            <a:ext cx="2311400" cy="4711700"/>
            <a:chOff x="0" y="0"/>
            <a:chExt cx="2311400" cy="4711700"/>
          </a:xfrm>
        </p:grpSpPr>
        <p:pic>
          <p:nvPicPr>
            <p:cNvPr id="664" name="object 15" descr="object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00" y="50800"/>
              <a:ext cx="20955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5" name="object 16" descr="object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3114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object 17" descr="object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7031" y="37415"/>
              <a:ext cx="2028967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8" name="object 18"/>
          <p:cNvSpPr txBox="1"/>
          <p:nvPr/>
        </p:nvSpPr>
        <p:spPr>
          <a:xfrm>
            <a:off x="5411565" y="6324599"/>
            <a:ext cx="103251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Payment</a:t>
            </a:r>
            <a:r>
              <a:rPr spc="135"/>
              <a:t> </a:t>
            </a:r>
            <a:r>
              <a:rPr spc="-10"/>
              <a:t>Success</a:t>
            </a:r>
          </a:p>
        </p:txBody>
      </p:sp>
      <p:grpSp>
        <p:nvGrpSpPr>
          <p:cNvPr id="675" name="object 19"/>
          <p:cNvGrpSpPr/>
          <p:nvPr/>
        </p:nvGrpSpPr>
        <p:grpSpPr>
          <a:xfrm>
            <a:off x="615299" y="6648791"/>
            <a:ext cx="6325899" cy="2664608"/>
            <a:chOff x="0" y="0"/>
            <a:chExt cx="6325897" cy="2664607"/>
          </a:xfrm>
        </p:grpSpPr>
        <p:sp>
          <p:nvSpPr>
            <p:cNvPr id="669" name="object 20"/>
            <p:cNvSpPr/>
            <p:nvPr/>
          </p:nvSpPr>
          <p:spPr>
            <a:xfrm>
              <a:off x="10169" y="10170"/>
              <a:ext cx="6305561" cy="264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1" y="0"/>
                  </a:moveTo>
                  <a:lnTo>
                    <a:pt x="279" y="0"/>
                  </a:lnTo>
                  <a:lnTo>
                    <a:pt x="170" y="52"/>
                  </a:lnTo>
                  <a:lnTo>
                    <a:pt x="82" y="195"/>
                  </a:lnTo>
                  <a:lnTo>
                    <a:pt x="22" y="406"/>
                  </a:lnTo>
                  <a:lnTo>
                    <a:pt x="0" y="665"/>
                  </a:lnTo>
                  <a:lnTo>
                    <a:pt x="0" y="20935"/>
                  </a:lnTo>
                  <a:lnTo>
                    <a:pt x="22" y="21194"/>
                  </a:lnTo>
                  <a:lnTo>
                    <a:pt x="82" y="21405"/>
                  </a:lnTo>
                  <a:lnTo>
                    <a:pt x="170" y="21548"/>
                  </a:lnTo>
                  <a:lnTo>
                    <a:pt x="279" y="21600"/>
                  </a:lnTo>
                  <a:lnTo>
                    <a:pt x="21321" y="21600"/>
                  </a:lnTo>
                  <a:lnTo>
                    <a:pt x="21430" y="21548"/>
                  </a:lnTo>
                  <a:lnTo>
                    <a:pt x="21518" y="21405"/>
                  </a:lnTo>
                  <a:lnTo>
                    <a:pt x="21578" y="21194"/>
                  </a:lnTo>
                  <a:lnTo>
                    <a:pt x="21600" y="20935"/>
                  </a:lnTo>
                  <a:lnTo>
                    <a:pt x="21600" y="665"/>
                  </a:lnTo>
                  <a:lnTo>
                    <a:pt x="21578" y="406"/>
                  </a:lnTo>
                  <a:lnTo>
                    <a:pt x="21518" y="195"/>
                  </a:lnTo>
                  <a:lnTo>
                    <a:pt x="21430" y="52"/>
                  </a:lnTo>
                  <a:lnTo>
                    <a:pt x="21321" y="0"/>
                  </a:lnTo>
                  <a:close/>
                </a:path>
              </a:pathLst>
            </a:cu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2" name="object 21"/>
            <p:cNvGrpSpPr/>
            <p:nvPr/>
          </p:nvGrpSpPr>
          <p:grpSpPr>
            <a:xfrm>
              <a:off x="0" y="0"/>
              <a:ext cx="6325899" cy="2664608"/>
              <a:chOff x="0" y="0"/>
              <a:chExt cx="6325898" cy="2664607"/>
            </a:xfrm>
          </p:grpSpPr>
          <p:sp>
            <p:nvSpPr>
              <p:cNvPr id="670" name="Shape"/>
              <p:cNvSpPr/>
              <p:nvPr/>
            </p:nvSpPr>
            <p:spPr>
              <a:xfrm>
                <a:off x="0" y="0"/>
                <a:ext cx="6281808" cy="26646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2" y="0"/>
                    </a:moveTo>
                    <a:lnTo>
                      <a:pt x="280" y="0"/>
                    </a:lnTo>
                    <a:lnTo>
                      <a:pt x="171" y="52"/>
                    </a:lnTo>
                    <a:lnTo>
                      <a:pt x="82" y="193"/>
                    </a:lnTo>
                    <a:lnTo>
                      <a:pt x="22" y="403"/>
                    </a:lnTo>
                    <a:lnTo>
                      <a:pt x="0" y="660"/>
                    </a:lnTo>
                    <a:lnTo>
                      <a:pt x="0" y="20940"/>
                    </a:lnTo>
                    <a:lnTo>
                      <a:pt x="22" y="21197"/>
                    </a:lnTo>
                    <a:lnTo>
                      <a:pt x="82" y="21407"/>
                    </a:lnTo>
                    <a:lnTo>
                      <a:pt x="171" y="21548"/>
                    </a:lnTo>
                    <a:lnTo>
                      <a:pt x="280" y="21600"/>
                    </a:lnTo>
                    <a:lnTo>
                      <a:pt x="21472" y="21600"/>
                    </a:lnTo>
                    <a:lnTo>
                      <a:pt x="21581" y="21548"/>
                    </a:lnTo>
                    <a:lnTo>
                      <a:pt x="21600" y="21518"/>
                    </a:lnTo>
                    <a:lnTo>
                      <a:pt x="280" y="21518"/>
                    </a:lnTo>
                    <a:lnTo>
                      <a:pt x="184" y="21472"/>
                    </a:lnTo>
                    <a:lnTo>
                      <a:pt x="107" y="21349"/>
                    </a:lnTo>
                    <a:lnTo>
                      <a:pt x="54" y="21165"/>
                    </a:lnTo>
                    <a:lnTo>
                      <a:pt x="35" y="20940"/>
                    </a:lnTo>
                    <a:lnTo>
                      <a:pt x="35" y="660"/>
                    </a:lnTo>
                    <a:lnTo>
                      <a:pt x="54" y="435"/>
                    </a:lnTo>
                    <a:lnTo>
                      <a:pt x="107" y="251"/>
                    </a:lnTo>
                    <a:lnTo>
                      <a:pt x="184" y="128"/>
                    </a:lnTo>
                    <a:lnTo>
                      <a:pt x="280" y="82"/>
                    </a:lnTo>
                    <a:lnTo>
                      <a:pt x="21600" y="82"/>
                    </a:lnTo>
                    <a:lnTo>
                      <a:pt x="21581" y="52"/>
                    </a:lnTo>
                    <a:lnTo>
                      <a:pt x="21472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1" name="Shape"/>
              <p:cNvSpPr/>
              <p:nvPr/>
            </p:nvSpPr>
            <p:spPr>
              <a:xfrm>
                <a:off x="6244537" y="10170"/>
                <a:ext cx="81362" cy="2644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46"/>
                    </a:lnTo>
                    <a:lnTo>
                      <a:pt x="13364" y="170"/>
                    </a:lnTo>
                    <a:lnTo>
                      <a:pt x="17415" y="355"/>
                    </a:lnTo>
                    <a:lnTo>
                      <a:pt x="18900" y="582"/>
                    </a:lnTo>
                    <a:lnTo>
                      <a:pt x="18900" y="21018"/>
                    </a:lnTo>
                    <a:lnTo>
                      <a:pt x="17415" y="21245"/>
                    </a:lnTo>
                    <a:lnTo>
                      <a:pt x="13364" y="21430"/>
                    </a:lnTo>
                    <a:lnTo>
                      <a:pt x="7357" y="2155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88"/>
                    </a:lnTo>
                    <a:lnTo>
                      <a:pt x="19902" y="21277"/>
                    </a:lnTo>
                    <a:lnTo>
                      <a:pt x="21600" y="21018"/>
                    </a:lnTo>
                    <a:lnTo>
                      <a:pt x="21600" y="582"/>
                    </a:lnTo>
                    <a:lnTo>
                      <a:pt x="19902" y="323"/>
                    </a:lnTo>
                    <a:lnTo>
                      <a:pt x="15274" y="112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73" name="object 22"/>
            <p:cNvSpPr/>
            <p:nvPr/>
          </p:nvSpPr>
          <p:spPr>
            <a:xfrm>
              <a:off x="172894" y="1759455"/>
              <a:ext cx="5980111" cy="73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6" y="0"/>
                  </a:moveTo>
                  <a:lnTo>
                    <a:pt x="294" y="0"/>
                  </a:lnTo>
                  <a:lnTo>
                    <a:pt x="179" y="189"/>
                  </a:lnTo>
                  <a:lnTo>
                    <a:pt x="86" y="703"/>
                  </a:lnTo>
                  <a:lnTo>
                    <a:pt x="23" y="1466"/>
                  </a:lnTo>
                  <a:lnTo>
                    <a:pt x="0" y="2400"/>
                  </a:lnTo>
                  <a:lnTo>
                    <a:pt x="0" y="19200"/>
                  </a:lnTo>
                  <a:lnTo>
                    <a:pt x="23" y="20134"/>
                  </a:lnTo>
                  <a:lnTo>
                    <a:pt x="86" y="20897"/>
                  </a:lnTo>
                  <a:lnTo>
                    <a:pt x="179" y="21411"/>
                  </a:lnTo>
                  <a:lnTo>
                    <a:pt x="294" y="21600"/>
                  </a:lnTo>
                  <a:lnTo>
                    <a:pt x="21306" y="21600"/>
                  </a:lnTo>
                  <a:lnTo>
                    <a:pt x="21421" y="21411"/>
                  </a:lnTo>
                  <a:lnTo>
                    <a:pt x="21514" y="20897"/>
                  </a:lnTo>
                  <a:lnTo>
                    <a:pt x="21577" y="20134"/>
                  </a:lnTo>
                  <a:lnTo>
                    <a:pt x="21600" y="19200"/>
                  </a:lnTo>
                  <a:lnTo>
                    <a:pt x="21600" y="2400"/>
                  </a:lnTo>
                  <a:lnTo>
                    <a:pt x="21577" y="1466"/>
                  </a:lnTo>
                  <a:lnTo>
                    <a:pt x="21514" y="703"/>
                  </a:lnTo>
                  <a:lnTo>
                    <a:pt x="21421" y="189"/>
                  </a:lnTo>
                  <a:lnTo>
                    <a:pt x="2130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674" name="object 23" descr="object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979" y="188150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6" name="object 24"/>
          <p:cNvSpPr txBox="1"/>
          <p:nvPr/>
        </p:nvSpPr>
        <p:spPr>
          <a:xfrm>
            <a:off x="1026170" y="6835651"/>
            <a:ext cx="212407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60">
                <a:solidFill>
                  <a:srgbClr val="166534"/>
                </a:solidFill>
              </a:defRPr>
            </a:pPr>
            <a:r>
              <a:t>Payment</a:t>
            </a:r>
            <a:r>
              <a:rPr spc="-70"/>
              <a:t> </a:t>
            </a:r>
            <a:r>
              <a:rPr spc="95"/>
              <a:t>System</a:t>
            </a:r>
            <a:r>
              <a:rPr spc="-65"/>
              <a:t> </a:t>
            </a:r>
            <a:r>
              <a:rPr spc="45"/>
              <a:t>Features</a:t>
            </a:r>
          </a:p>
        </p:txBody>
      </p:sp>
      <p:sp>
        <p:nvSpPr>
          <p:cNvPr id="677" name="object 25"/>
          <p:cNvSpPr/>
          <p:nvPr/>
        </p:nvSpPr>
        <p:spPr>
          <a:xfrm>
            <a:off x="788193" y="7147134"/>
            <a:ext cx="1912010" cy="1139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lnTo>
                  <a:pt x="919" y="0"/>
                </a:lnTo>
                <a:lnTo>
                  <a:pt x="561" y="121"/>
                </a:lnTo>
                <a:lnTo>
                  <a:pt x="269" y="452"/>
                </a:lnTo>
                <a:lnTo>
                  <a:pt x="72" y="942"/>
                </a:lnTo>
                <a:lnTo>
                  <a:pt x="0" y="1543"/>
                </a:lnTo>
                <a:lnTo>
                  <a:pt x="0" y="20057"/>
                </a:lnTo>
                <a:lnTo>
                  <a:pt x="72" y="20658"/>
                </a:lnTo>
                <a:lnTo>
                  <a:pt x="269" y="21148"/>
                </a:lnTo>
                <a:lnTo>
                  <a:pt x="561" y="21479"/>
                </a:lnTo>
                <a:lnTo>
                  <a:pt x="919" y="21600"/>
                </a:lnTo>
                <a:lnTo>
                  <a:pt x="20681" y="21600"/>
                </a:lnTo>
                <a:lnTo>
                  <a:pt x="21039" y="21479"/>
                </a:lnTo>
                <a:lnTo>
                  <a:pt x="21331" y="21148"/>
                </a:lnTo>
                <a:lnTo>
                  <a:pt x="21528" y="20658"/>
                </a:lnTo>
                <a:lnTo>
                  <a:pt x="21600" y="20057"/>
                </a:lnTo>
                <a:lnTo>
                  <a:pt x="21600" y="1543"/>
                </a:lnTo>
                <a:lnTo>
                  <a:pt x="21528" y="942"/>
                </a:lnTo>
                <a:lnTo>
                  <a:pt x="21331" y="452"/>
                </a:lnTo>
                <a:lnTo>
                  <a:pt x="21039" y="121"/>
                </a:lnTo>
                <a:lnTo>
                  <a:pt x="2068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8" name="object 26"/>
          <p:cNvSpPr txBox="1"/>
          <p:nvPr/>
        </p:nvSpPr>
        <p:spPr>
          <a:xfrm>
            <a:off x="856856" y="7229947"/>
            <a:ext cx="148971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defRPr sz="900" b="1"/>
            </a:pPr>
            <a:r>
              <a:t>Order</a:t>
            </a:r>
            <a:r>
              <a:rPr spc="45"/>
              <a:t> </a:t>
            </a:r>
            <a:r>
              <a:rPr spc="40"/>
              <a:t>Summary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Complete</a:t>
            </a:r>
            <a:r>
              <a:rPr spc="120"/>
              <a:t> </a:t>
            </a:r>
            <a:r>
              <a:t>order</a:t>
            </a:r>
            <a:r>
              <a:rPr spc="120"/>
              <a:t> </a:t>
            </a:r>
            <a:r>
              <a:rPr spc="-10"/>
              <a:t>details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Item-</a:t>
            </a:r>
            <a:r>
              <a:rPr spc="50"/>
              <a:t>by-</a:t>
            </a:r>
            <a:r>
              <a:t>item</a:t>
            </a:r>
            <a:r>
              <a:rPr spc="344"/>
              <a:t> </a:t>
            </a:r>
            <a:r>
              <a:rPr spc="-10"/>
              <a:t>breakdown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</a:t>
            </a:r>
            <a:r>
              <a:rPr spc="25"/>
              <a:t> </a:t>
            </a:r>
            <a:r>
              <a:t>ID</a:t>
            </a:r>
            <a:r>
              <a:rPr spc="30"/>
              <a:t> </a:t>
            </a:r>
            <a:r>
              <a:t>and</a:t>
            </a:r>
            <a:r>
              <a:rPr spc="25"/>
              <a:t> </a:t>
            </a:r>
            <a:r>
              <a:rPr spc="-10"/>
              <a:t>timestamp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Subtotal</a:t>
            </a:r>
            <a:r>
              <a:rPr spc="195"/>
              <a:t> </a:t>
            </a:r>
            <a:r>
              <a:rPr spc="-10"/>
              <a:t>calculation</a:t>
            </a:r>
          </a:p>
        </p:txBody>
      </p:sp>
      <p:sp>
        <p:nvSpPr>
          <p:cNvPr id="679" name="object 27"/>
          <p:cNvSpPr/>
          <p:nvPr/>
        </p:nvSpPr>
        <p:spPr>
          <a:xfrm>
            <a:off x="2822245" y="7147134"/>
            <a:ext cx="1912008" cy="1139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lnTo>
                  <a:pt x="919" y="0"/>
                </a:lnTo>
                <a:lnTo>
                  <a:pt x="561" y="121"/>
                </a:lnTo>
                <a:lnTo>
                  <a:pt x="269" y="452"/>
                </a:lnTo>
                <a:lnTo>
                  <a:pt x="72" y="942"/>
                </a:lnTo>
                <a:lnTo>
                  <a:pt x="0" y="1543"/>
                </a:lnTo>
                <a:lnTo>
                  <a:pt x="0" y="20057"/>
                </a:lnTo>
                <a:lnTo>
                  <a:pt x="72" y="20658"/>
                </a:lnTo>
                <a:lnTo>
                  <a:pt x="269" y="21148"/>
                </a:lnTo>
                <a:lnTo>
                  <a:pt x="561" y="21479"/>
                </a:lnTo>
                <a:lnTo>
                  <a:pt x="919" y="21600"/>
                </a:lnTo>
                <a:lnTo>
                  <a:pt x="20681" y="21600"/>
                </a:lnTo>
                <a:lnTo>
                  <a:pt x="21039" y="21479"/>
                </a:lnTo>
                <a:lnTo>
                  <a:pt x="21331" y="21148"/>
                </a:lnTo>
                <a:lnTo>
                  <a:pt x="21528" y="20658"/>
                </a:lnTo>
                <a:lnTo>
                  <a:pt x="21600" y="20057"/>
                </a:lnTo>
                <a:lnTo>
                  <a:pt x="21600" y="1543"/>
                </a:lnTo>
                <a:lnTo>
                  <a:pt x="21528" y="942"/>
                </a:lnTo>
                <a:lnTo>
                  <a:pt x="21331" y="452"/>
                </a:lnTo>
                <a:lnTo>
                  <a:pt x="21039" y="121"/>
                </a:lnTo>
                <a:lnTo>
                  <a:pt x="2068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0" name="object 28"/>
          <p:cNvSpPr txBox="1"/>
          <p:nvPr/>
        </p:nvSpPr>
        <p:spPr>
          <a:xfrm>
            <a:off x="2890907" y="7229947"/>
            <a:ext cx="159766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defRPr sz="900" b="1" spc="10"/>
            </a:pPr>
            <a:r>
              <a:t>Payment</a:t>
            </a:r>
            <a:r>
              <a:rPr spc="114"/>
              <a:t> </a:t>
            </a:r>
            <a:r>
              <a:rPr spc="34"/>
              <a:t>Options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Multiple</a:t>
            </a:r>
            <a:r>
              <a:rPr spc="175"/>
              <a:t> </a:t>
            </a:r>
            <a:r>
              <a:t>payment</a:t>
            </a:r>
            <a:r>
              <a:rPr spc="180"/>
              <a:t> </a:t>
            </a:r>
            <a:r>
              <a:rPr spc="-10"/>
              <a:t>methods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2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Customizable</a:t>
            </a:r>
            <a:r>
              <a:rPr spc="55"/>
              <a:t> tip</a:t>
            </a:r>
            <a:r>
              <a:rPr spc="60"/>
              <a:t> </a:t>
            </a:r>
            <a:r>
              <a:rPr spc="-10"/>
              <a:t>options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Tax</a:t>
            </a:r>
            <a:r>
              <a:rPr spc="60"/>
              <a:t> </a:t>
            </a:r>
            <a:r>
              <a:rPr spc="20"/>
              <a:t>calculation</a:t>
            </a:r>
            <a:r>
              <a:rPr spc="65"/>
              <a:t> </a:t>
            </a:r>
            <a:r>
              <a:rPr spc="-20"/>
              <a:t>(8%)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Total</a:t>
            </a:r>
            <a:r>
              <a:rPr spc="55"/>
              <a:t> with </a:t>
            </a:r>
            <a:r>
              <a:t>all</a:t>
            </a:r>
            <a:r>
              <a:rPr spc="55"/>
              <a:t> </a:t>
            </a:r>
            <a:r>
              <a:rPr spc="-10"/>
              <a:t>charges</a:t>
            </a:r>
          </a:p>
        </p:txBody>
      </p:sp>
      <p:sp>
        <p:nvSpPr>
          <p:cNvPr id="681" name="object 29"/>
          <p:cNvSpPr/>
          <p:nvPr/>
        </p:nvSpPr>
        <p:spPr>
          <a:xfrm>
            <a:off x="4856295" y="7147134"/>
            <a:ext cx="1912008" cy="1139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lnTo>
                  <a:pt x="919" y="0"/>
                </a:lnTo>
                <a:lnTo>
                  <a:pt x="561" y="121"/>
                </a:lnTo>
                <a:lnTo>
                  <a:pt x="269" y="452"/>
                </a:lnTo>
                <a:lnTo>
                  <a:pt x="72" y="942"/>
                </a:lnTo>
                <a:lnTo>
                  <a:pt x="0" y="1543"/>
                </a:lnTo>
                <a:lnTo>
                  <a:pt x="0" y="20057"/>
                </a:lnTo>
                <a:lnTo>
                  <a:pt x="72" y="20658"/>
                </a:lnTo>
                <a:lnTo>
                  <a:pt x="269" y="21148"/>
                </a:lnTo>
                <a:lnTo>
                  <a:pt x="561" y="21479"/>
                </a:lnTo>
                <a:lnTo>
                  <a:pt x="919" y="21600"/>
                </a:lnTo>
                <a:lnTo>
                  <a:pt x="20681" y="21600"/>
                </a:lnTo>
                <a:lnTo>
                  <a:pt x="21039" y="21479"/>
                </a:lnTo>
                <a:lnTo>
                  <a:pt x="21331" y="21148"/>
                </a:lnTo>
                <a:lnTo>
                  <a:pt x="21528" y="20658"/>
                </a:lnTo>
                <a:lnTo>
                  <a:pt x="21600" y="20057"/>
                </a:lnTo>
                <a:lnTo>
                  <a:pt x="21600" y="1543"/>
                </a:lnTo>
                <a:lnTo>
                  <a:pt x="21528" y="942"/>
                </a:lnTo>
                <a:lnTo>
                  <a:pt x="21331" y="452"/>
                </a:lnTo>
                <a:lnTo>
                  <a:pt x="21039" y="121"/>
                </a:lnTo>
                <a:lnTo>
                  <a:pt x="2068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2" name="object 30"/>
          <p:cNvSpPr txBox="1"/>
          <p:nvPr/>
        </p:nvSpPr>
        <p:spPr>
          <a:xfrm>
            <a:off x="4924959" y="7229947"/>
            <a:ext cx="144589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defRPr sz="900" b="1"/>
            </a:pPr>
            <a:r>
              <a:t>Confirmation</a:t>
            </a:r>
            <a:r>
              <a:rPr spc="139"/>
              <a:t> </a:t>
            </a:r>
            <a:r>
              <a:t>&amp;</a:t>
            </a:r>
            <a:r>
              <a:rPr spc="139"/>
              <a:t> </a:t>
            </a:r>
            <a:r>
              <a:rPr spc="-10"/>
              <a:t>Receipt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Payment</a:t>
            </a:r>
            <a:r>
              <a:rPr spc="135"/>
              <a:t> </a:t>
            </a:r>
            <a:r>
              <a:rPr spc="-10"/>
              <a:t>confirmation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Status</a:t>
            </a:r>
            <a:r>
              <a:rPr spc="110"/>
              <a:t> </a:t>
            </a:r>
            <a:r>
              <a:t>update</a:t>
            </a:r>
            <a:r>
              <a:rPr spc="114"/>
              <a:t> </a:t>
            </a:r>
            <a:r>
              <a:rPr spc="60"/>
              <a:t>to</a:t>
            </a:r>
            <a:r>
              <a:rPr spc="114"/>
              <a:t> </a:t>
            </a:r>
            <a:r>
              <a:rPr spc="-10"/>
              <a:t>"PAID"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Payment</a:t>
            </a:r>
            <a:r>
              <a:rPr spc="175"/>
              <a:t> </a:t>
            </a:r>
            <a:r>
              <a:t>method</a:t>
            </a:r>
            <a:r>
              <a:rPr spc="175"/>
              <a:t> </a:t>
            </a:r>
            <a:r>
              <a:rPr spc="-10"/>
              <a:t>record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Success</a:t>
            </a:r>
            <a:r>
              <a:rPr spc="145"/>
              <a:t> </a:t>
            </a:r>
            <a:r>
              <a:rPr spc="-10"/>
              <a:t>notification</a:t>
            </a:r>
          </a:p>
        </p:txBody>
      </p:sp>
      <p:grpSp>
        <p:nvGrpSpPr>
          <p:cNvPr id="685" name="object 31"/>
          <p:cNvGrpSpPr/>
          <p:nvPr/>
        </p:nvGrpSpPr>
        <p:grpSpPr>
          <a:xfrm>
            <a:off x="910233" y="8774379"/>
            <a:ext cx="1693342" cy="244095"/>
            <a:chOff x="0" y="0"/>
            <a:chExt cx="1693341" cy="244094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452578" cy="244095"/>
            </a:xfrm>
            <a:prstGeom prst="rect">
              <a:avLst/>
            </a:prstGeom>
            <a:solidFill>
              <a:srgbClr val="E5E7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4" name="Rectangle"/>
            <p:cNvSpPr/>
            <p:nvPr/>
          </p:nvSpPr>
          <p:spPr>
            <a:xfrm>
              <a:off x="533933" y="0"/>
              <a:ext cx="1159409" cy="244095"/>
            </a:xfrm>
            <a:prstGeom prst="rect">
              <a:avLst/>
            </a:prstGeom>
            <a:solidFill>
              <a:srgbClr val="E5E7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6" name="object 32"/>
          <p:cNvSpPr txBox="1"/>
          <p:nvPr/>
        </p:nvSpPr>
        <p:spPr>
          <a:xfrm>
            <a:off x="897536" y="8531544"/>
            <a:ext cx="182054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b="1" spc="10"/>
            </a:pPr>
            <a:r>
              <a:t>Payment</a:t>
            </a:r>
            <a:r>
              <a:rPr spc="30"/>
              <a:t> </a:t>
            </a:r>
            <a:r>
              <a:rPr spc="65"/>
              <a:t>Methods</a:t>
            </a:r>
            <a:r>
              <a:rPr spc="30"/>
              <a:t> </a:t>
            </a:r>
            <a:r>
              <a:rPr spc="-10"/>
              <a:t>Supported:</a:t>
            </a:r>
          </a:p>
          <a:p>
            <a:pPr>
              <a:defRPr sz="900"/>
            </a:pPr>
            <a:endParaRPr spc="-10"/>
          </a:p>
          <a:p>
            <a:pPr indent="93980">
              <a:tabLst>
                <a:tab pos="622300" algn="l"/>
              </a:tabLst>
              <a:defRPr sz="900" spc="-2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Cash</a:t>
            </a:r>
            <a:r>
              <a:rPr spc="0"/>
              <a:t>	</a:t>
            </a:r>
            <a:r>
              <a:rPr spc="20"/>
              <a:t>Credit/Debit</a:t>
            </a:r>
            <a:r>
              <a:rPr spc="195"/>
              <a:t> </a:t>
            </a:r>
            <a:r>
              <a:t>Card</a:t>
            </a:r>
          </a:p>
        </p:txBody>
      </p:sp>
      <p:sp>
        <p:nvSpPr>
          <p:cNvPr id="687" name="object 33"/>
          <p:cNvSpPr/>
          <p:nvPr/>
        </p:nvSpPr>
        <p:spPr>
          <a:xfrm>
            <a:off x="2684947" y="8774375"/>
            <a:ext cx="2430692" cy="244087"/>
          </a:xfrm>
          <a:prstGeom prst="rect">
            <a:avLst/>
          </a:prstGeom>
          <a:solidFill>
            <a:srgbClr val="E5E7E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8" name="object 34"/>
          <p:cNvSpPr txBox="1"/>
          <p:nvPr/>
        </p:nvSpPr>
        <p:spPr>
          <a:xfrm>
            <a:off x="2753768" y="8816311"/>
            <a:ext cx="229108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Mobile</a:t>
            </a:r>
            <a:r>
              <a:rPr spc="85"/>
              <a:t> </a:t>
            </a:r>
            <a:r>
              <a:t>Payment</a:t>
            </a:r>
            <a:r>
              <a:rPr spc="90"/>
              <a:t> </a:t>
            </a:r>
            <a:r>
              <a:t>(Apple</a:t>
            </a:r>
            <a:r>
              <a:rPr spc="90"/>
              <a:t> </a:t>
            </a:r>
            <a:r>
              <a:rPr spc="-30"/>
              <a:t>Pay,</a:t>
            </a:r>
            <a:r>
              <a:rPr spc="85"/>
              <a:t> </a:t>
            </a:r>
            <a:r>
              <a:t>Google</a:t>
            </a:r>
            <a:r>
              <a:rPr spc="90"/>
              <a:t> </a:t>
            </a:r>
            <a:r>
              <a:rPr spc="-20"/>
              <a:t>Pay)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object 2"/>
          <p:cNvSpPr txBox="1">
            <a:spLocks noGrp="1"/>
          </p:cNvSpPr>
          <p:nvPr>
            <p:ph type="title"/>
          </p:nvPr>
        </p:nvSpPr>
        <p:spPr>
          <a:xfrm>
            <a:off x="524852" y="506599"/>
            <a:ext cx="5245681" cy="2059472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Payment</a:t>
            </a:r>
            <a:r>
              <a:rPr spc="-200"/>
              <a:t> </a:t>
            </a:r>
            <a:r>
              <a:t>Confirmation</a:t>
            </a:r>
            <a:r>
              <a:rPr spc="-200"/>
              <a:t> </a:t>
            </a:r>
            <a:r>
              <a:rPr spc="100"/>
              <a:t>Process</a:t>
            </a:r>
          </a:p>
        </p:txBody>
      </p:sp>
      <p:grpSp>
        <p:nvGrpSpPr>
          <p:cNvPr id="694" name="object 3"/>
          <p:cNvGrpSpPr/>
          <p:nvPr/>
        </p:nvGrpSpPr>
        <p:grpSpPr>
          <a:xfrm>
            <a:off x="455289" y="2222500"/>
            <a:ext cx="3314701" cy="6934200"/>
            <a:chOff x="0" y="0"/>
            <a:chExt cx="3314700" cy="6934200"/>
          </a:xfrm>
        </p:grpSpPr>
        <p:pic>
          <p:nvPicPr>
            <p:cNvPr id="691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5" name="object 7"/>
          <p:cNvSpPr txBox="1"/>
          <p:nvPr/>
        </p:nvSpPr>
        <p:spPr>
          <a:xfrm>
            <a:off x="1271157" y="8998949"/>
            <a:ext cx="167513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2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Payment</a:t>
            </a:r>
            <a:r>
              <a:rPr spc="80"/>
              <a:t> </a:t>
            </a:r>
            <a:r>
              <a:t>Confirmation</a:t>
            </a:r>
            <a:r>
              <a:rPr spc="85"/>
              <a:t> </a:t>
            </a:r>
            <a:r>
              <a:rPr spc="-20"/>
              <a:t>Modal</a:t>
            </a:r>
          </a:p>
        </p:txBody>
      </p:sp>
      <p:grpSp>
        <p:nvGrpSpPr>
          <p:cNvPr id="700" name="object 8"/>
          <p:cNvGrpSpPr/>
          <p:nvPr/>
        </p:nvGrpSpPr>
        <p:grpSpPr>
          <a:xfrm>
            <a:off x="3872981" y="7487426"/>
            <a:ext cx="3040906" cy="1647583"/>
            <a:chOff x="0" y="0"/>
            <a:chExt cx="3040905" cy="1647581"/>
          </a:xfrm>
        </p:grpSpPr>
        <p:sp>
          <p:nvSpPr>
            <p:cNvPr id="696" name="object 9"/>
            <p:cNvSpPr/>
            <p:nvPr/>
          </p:nvSpPr>
          <p:spPr>
            <a:xfrm>
              <a:off x="10169" y="10169"/>
              <a:ext cx="3020567" cy="162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85"/>
                  </a:lnTo>
                  <a:lnTo>
                    <a:pt x="170" y="316"/>
                  </a:lnTo>
                  <a:lnTo>
                    <a:pt x="46" y="660"/>
                  </a:lnTo>
                  <a:lnTo>
                    <a:pt x="0" y="1080"/>
                  </a:lnTo>
                  <a:lnTo>
                    <a:pt x="0" y="20520"/>
                  </a:lnTo>
                  <a:lnTo>
                    <a:pt x="46" y="20940"/>
                  </a:lnTo>
                  <a:lnTo>
                    <a:pt x="170" y="21284"/>
                  </a:lnTo>
                  <a:lnTo>
                    <a:pt x="355" y="21515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15"/>
                  </a:lnTo>
                  <a:lnTo>
                    <a:pt x="21430" y="21284"/>
                  </a:lnTo>
                  <a:lnTo>
                    <a:pt x="21554" y="20940"/>
                  </a:lnTo>
                  <a:lnTo>
                    <a:pt x="21600" y="20520"/>
                  </a:lnTo>
                  <a:lnTo>
                    <a:pt x="21600" y="1080"/>
                  </a:lnTo>
                  <a:lnTo>
                    <a:pt x="21554" y="660"/>
                  </a:lnTo>
                  <a:lnTo>
                    <a:pt x="21430" y="316"/>
                  </a:lnTo>
                  <a:lnTo>
                    <a:pt x="21245" y="85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9" name="object 10"/>
            <p:cNvGrpSpPr/>
            <p:nvPr/>
          </p:nvGrpSpPr>
          <p:grpSpPr>
            <a:xfrm>
              <a:off x="0" y="0"/>
              <a:ext cx="3040906" cy="1647582"/>
              <a:chOff x="0" y="0"/>
              <a:chExt cx="3040905" cy="1647581"/>
            </a:xfrm>
          </p:grpSpPr>
          <p:sp>
            <p:nvSpPr>
              <p:cNvPr id="697" name="Shape"/>
              <p:cNvSpPr/>
              <p:nvPr/>
            </p:nvSpPr>
            <p:spPr>
              <a:xfrm>
                <a:off x="0" y="0"/>
                <a:ext cx="2996816" cy="1647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84"/>
                    </a:lnTo>
                    <a:lnTo>
                      <a:pt x="172" y="312"/>
                    </a:lnTo>
                    <a:lnTo>
                      <a:pt x="46" y="651"/>
                    </a:lnTo>
                    <a:lnTo>
                      <a:pt x="0" y="1067"/>
                    </a:lnTo>
                    <a:lnTo>
                      <a:pt x="0" y="20533"/>
                    </a:lnTo>
                    <a:lnTo>
                      <a:pt x="46" y="20949"/>
                    </a:lnTo>
                    <a:lnTo>
                      <a:pt x="172" y="21288"/>
                    </a:lnTo>
                    <a:lnTo>
                      <a:pt x="358" y="21516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16"/>
                    </a:lnTo>
                    <a:lnTo>
                      <a:pt x="21600" y="21467"/>
                    </a:lnTo>
                    <a:lnTo>
                      <a:pt x="586" y="21467"/>
                    </a:lnTo>
                    <a:lnTo>
                      <a:pt x="387" y="21393"/>
                    </a:lnTo>
                    <a:lnTo>
                      <a:pt x="224" y="21193"/>
                    </a:lnTo>
                    <a:lnTo>
                      <a:pt x="114" y="20897"/>
                    </a:lnTo>
                    <a:lnTo>
                      <a:pt x="73" y="20533"/>
                    </a:lnTo>
                    <a:lnTo>
                      <a:pt x="73" y="1067"/>
                    </a:lnTo>
                    <a:lnTo>
                      <a:pt x="114" y="703"/>
                    </a:lnTo>
                    <a:lnTo>
                      <a:pt x="224" y="407"/>
                    </a:lnTo>
                    <a:lnTo>
                      <a:pt x="387" y="207"/>
                    </a:lnTo>
                    <a:lnTo>
                      <a:pt x="586" y="133"/>
                    </a:lnTo>
                    <a:lnTo>
                      <a:pt x="21600" y="133"/>
                    </a:lnTo>
                    <a:lnTo>
                      <a:pt x="21560" y="84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8" name="Shape"/>
              <p:cNvSpPr/>
              <p:nvPr/>
            </p:nvSpPr>
            <p:spPr>
              <a:xfrm>
                <a:off x="2959544" y="10170"/>
                <a:ext cx="81362" cy="1627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74"/>
                    </a:lnTo>
                    <a:lnTo>
                      <a:pt x="13364" y="277"/>
                    </a:lnTo>
                    <a:lnTo>
                      <a:pt x="17415" y="577"/>
                    </a:lnTo>
                    <a:lnTo>
                      <a:pt x="18900" y="945"/>
                    </a:lnTo>
                    <a:lnTo>
                      <a:pt x="18900" y="20655"/>
                    </a:lnTo>
                    <a:lnTo>
                      <a:pt x="17415" y="21023"/>
                    </a:lnTo>
                    <a:lnTo>
                      <a:pt x="13364" y="21323"/>
                    </a:lnTo>
                    <a:lnTo>
                      <a:pt x="7357" y="2152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19"/>
                    </a:lnTo>
                    <a:lnTo>
                      <a:pt x="19903" y="21075"/>
                    </a:lnTo>
                    <a:lnTo>
                      <a:pt x="21600" y="20655"/>
                    </a:lnTo>
                    <a:lnTo>
                      <a:pt x="21600" y="945"/>
                    </a:lnTo>
                    <a:lnTo>
                      <a:pt x="19903" y="525"/>
                    </a:lnTo>
                    <a:lnTo>
                      <a:pt x="15274" y="181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09" name="object 11"/>
          <p:cNvGrpSpPr/>
          <p:nvPr/>
        </p:nvGrpSpPr>
        <p:grpSpPr>
          <a:xfrm>
            <a:off x="3872981" y="2259915"/>
            <a:ext cx="3040906" cy="5064787"/>
            <a:chOff x="0" y="0"/>
            <a:chExt cx="3040905" cy="5064786"/>
          </a:xfrm>
        </p:grpSpPr>
        <p:sp>
          <p:nvSpPr>
            <p:cNvPr id="701" name="object 12"/>
            <p:cNvSpPr/>
            <p:nvPr/>
          </p:nvSpPr>
          <p:spPr>
            <a:xfrm>
              <a:off x="10169" y="10170"/>
              <a:ext cx="3020567" cy="5044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27"/>
                  </a:lnTo>
                  <a:lnTo>
                    <a:pt x="170" y="102"/>
                  </a:lnTo>
                  <a:lnTo>
                    <a:pt x="46" y="213"/>
                  </a:lnTo>
                  <a:lnTo>
                    <a:pt x="0" y="348"/>
                  </a:lnTo>
                  <a:lnTo>
                    <a:pt x="0" y="21252"/>
                  </a:lnTo>
                  <a:lnTo>
                    <a:pt x="46" y="21387"/>
                  </a:lnTo>
                  <a:lnTo>
                    <a:pt x="170" y="21498"/>
                  </a:lnTo>
                  <a:lnTo>
                    <a:pt x="355" y="21573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3"/>
                  </a:lnTo>
                  <a:lnTo>
                    <a:pt x="21430" y="21498"/>
                  </a:lnTo>
                  <a:lnTo>
                    <a:pt x="21554" y="21387"/>
                  </a:lnTo>
                  <a:lnTo>
                    <a:pt x="21600" y="21252"/>
                  </a:lnTo>
                  <a:lnTo>
                    <a:pt x="21600" y="348"/>
                  </a:lnTo>
                  <a:lnTo>
                    <a:pt x="21554" y="213"/>
                  </a:lnTo>
                  <a:lnTo>
                    <a:pt x="21430" y="102"/>
                  </a:lnTo>
                  <a:lnTo>
                    <a:pt x="21245" y="27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FF7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04" name="object 13"/>
            <p:cNvGrpSpPr/>
            <p:nvPr/>
          </p:nvGrpSpPr>
          <p:grpSpPr>
            <a:xfrm>
              <a:off x="0" y="0"/>
              <a:ext cx="3040906" cy="5064787"/>
              <a:chOff x="0" y="0"/>
              <a:chExt cx="3040905" cy="5064786"/>
            </a:xfrm>
          </p:grpSpPr>
          <p:sp>
            <p:nvSpPr>
              <p:cNvPr id="702" name="Shape"/>
              <p:cNvSpPr/>
              <p:nvPr/>
            </p:nvSpPr>
            <p:spPr>
              <a:xfrm>
                <a:off x="0" y="0"/>
                <a:ext cx="2996816" cy="5064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27"/>
                    </a:lnTo>
                    <a:lnTo>
                      <a:pt x="172" y="102"/>
                    </a:lnTo>
                    <a:lnTo>
                      <a:pt x="46" y="212"/>
                    </a:lnTo>
                    <a:lnTo>
                      <a:pt x="0" y="347"/>
                    </a:lnTo>
                    <a:lnTo>
                      <a:pt x="0" y="21253"/>
                    </a:lnTo>
                    <a:lnTo>
                      <a:pt x="46" y="21388"/>
                    </a:lnTo>
                    <a:lnTo>
                      <a:pt x="172" y="21498"/>
                    </a:lnTo>
                    <a:lnTo>
                      <a:pt x="358" y="21573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3"/>
                    </a:lnTo>
                    <a:lnTo>
                      <a:pt x="21600" y="21557"/>
                    </a:lnTo>
                    <a:lnTo>
                      <a:pt x="586" y="21557"/>
                    </a:lnTo>
                    <a:lnTo>
                      <a:pt x="387" y="21533"/>
                    </a:lnTo>
                    <a:lnTo>
                      <a:pt x="224" y="21468"/>
                    </a:lnTo>
                    <a:lnTo>
                      <a:pt x="114" y="21371"/>
                    </a:lnTo>
                    <a:lnTo>
                      <a:pt x="73" y="21253"/>
                    </a:lnTo>
                    <a:lnTo>
                      <a:pt x="73" y="347"/>
                    </a:lnTo>
                    <a:lnTo>
                      <a:pt x="114" y="229"/>
                    </a:lnTo>
                    <a:lnTo>
                      <a:pt x="224" y="132"/>
                    </a:lnTo>
                    <a:lnTo>
                      <a:pt x="387" y="67"/>
                    </a:lnTo>
                    <a:lnTo>
                      <a:pt x="586" y="43"/>
                    </a:lnTo>
                    <a:lnTo>
                      <a:pt x="21600" y="43"/>
                    </a:lnTo>
                    <a:lnTo>
                      <a:pt x="21560" y="27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03" name="Shape"/>
              <p:cNvSpPr/>
              <p:nvPr/>
            </p:nvSpPr>
            <p:spPr>
              <a:xfrm>
                <a:off x="2959544" y="10170"/>
                <a:ext cx="81362" cy="5044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4"/>
                    </a:lnTo>
                    <a:lnTo>
                      <a:pt x="13364" y="89"/>
                    </a:lnTo>
                    <a:lnTo>
                      <a:pt x="17415" y="186"/>
                    </a:lnTo>
                    <a:lnTo>
                      <a:pt x="18900" y="305"/>
                    </a:lnTo>
                    <a:lnTo>
                      <a:pt x="18900" y="21295"/>
                    </a:lnTo>
                    <a:lnTo>
                      <a:pt x="17415" y="21414"/>
                    </a:lnTo>
                    <a:lnTo>
                      <a:pt x="13364" y="21511"/>
                    </a:lnTo>
                    <a:lnTo>
                      <a:pt x="7357" y="2157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42"/>
                    </a:lnTo>
                    <a:lnTo>
                      <a:pt x="19903" y="21431"/>
                    </a:lnTo>
                    <a:lnTo>
                      <a:pt x="21600" y="21295"/>
                    </a:lnTo>
                    <a:lnTo>
                      <a:pt x="21600" y="305"/>
                    </a:lnTo>
                    <a:lnTo>
                      <a:pt x="19903" y="169"/>
                    </a:lnTo>
                    <a:lnTo>
                      <a:pt x="15274" y="58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07" name="object 14"/>
            <p:cNvGrpSpPr/>
            <p:nvPr/>
          </p:nvGrpSpPr>
          <p:grpSpPr>
            <a:xfrm>
              <a:off x="172889" y="864474"/>
              <a:ext cx="2695118" cy="4027425"/>
              <a:chOff x="0" y="0"/>
              <a:chExt cx="2695117" cy="4027423"/>
            </a:xfrm>
          </p:grpSpPr>
          <p:sp>
            <p:nvSpPr>
              <p:cNvPr id="705" name="Shape"/>
              <p:cNvSpPr/>
              <p:nvPr/>
            </p:nvSpPr>
            <p:spPr>
              <a:xfrm>
                <a:off x="0" y="2074734"/>
                <a:ext cx="2695118" cy="1952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06" name="Shape"/>
              <p:cNvSpPr/>
              <p:nvPr/>
            </p:nvSpPr>
            <p:spPr>
              <a:xfrm>
                <a:off x="0" y="0"/>
                <a:ext cx="2695118" cy="1952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08" name="object 15" descr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0" name="object 16"/>
          <p:cNvSpPr txBox="1"/>
          <p:nvPr/>
        </p:nvSpPr>
        <p:spPr>
          <a:xfrm>
            <a:off x="575288" y="1822564"/>
            <a:ext cx="5220337" cy="102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Secure</a:t>
            </a:r>
            <a:r>
              <a:rPr spc="225"/>
              <a:t> </a:t>
            </a:r>
            <a:r>
              <a:t>Transaction</a:t>
            </a:r>
            <a:r>
              <a:rPr spc="225"/>
              <a:t> </a:t>
            </a:r>
            <a:r>
              <a:rPr spc="-10"/>
              <a:t>Completion</a:t>
            </a:r>
          </a:p>
          <a:p>
            <a:pPr>
              <a:spcBef>
                <a:spcPts val="600"/>
              </a:spcBef>
              <a:defRPr sz="1600"/>
            </a:pPr>
            <a:endParaRPr spc="-10"/>
          </a:p>
          <a:p>
            <a:pPr marR="5080" indent="3735704">
              <a:lnSpc>
                <a:spcPct val="128899"/>
              </a:lnSpc>
              <a:defRPr sz="1400" b="1" spc="55">
                <a:solidFill>
                  <a:srgbClr val="9A3412"/>
                </a:solidFill>
              </a:defRPr>
            </a:pPr>
            <a:r>
              <a:t>Secure</a:t>
            </a:r>
            <a:r>
              <a:rPr spc="-104"/>
              <a:t> </a:t>
            </a:r>
            <a:r>
              <a:rPr spc="-10"/>
              <a:t>Payment Confirmation</a:t>
            </a:r>
          </a:p>
        </p:txBody>
      </p:sp>
      <p:sp>
        <p:nvSpPr>
          <p:cNvPr id="711" name="object 17"/>
          <p:cNvSpPr txBox="1"/>
          <p:nvPr/>
        </p:nvSpPr>
        <p:spPr>
          <a:xfrm>
            <a:off x="4155218" y="3259109"/>
            <a:ext cx="2358391" cy="147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30"/>
            </a:pPr>
            <a:r>
              <a:t>Confirmation</a:t>
            </a:r>
            <a:r>
              <a:rPr spc="60"/>
              <a:t> </a:t>
            </a:r>
            <a:r>
              <a:rPr spc="-9"/>
              <a:t>Features:</a:t>
            </a:r>
          </a:p>
          <a:p>
            <a:pPr marL="78105" marR="79375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30"/>
            </a:pPr>
            <a:r>
              <a:t>Transaction</a:t>
            </a:r>
            <a:r>
              <a:rPr spc="-40"/>
              <a:t> </a:t>
            </a:r>
            <a:r>
              <a:rPr spc="20"/>
              <a:t>Review:</a:t>
            </a:r>
            <a:r>
              <a:rPr spc="-10"/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Final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verification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before</a:t>
            </a:r>
            <a:r>
              <a:rPr b="0" spc="17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processing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Payment</a:t>
            </a:r>
            <a:r>
              <a:rPr spc="114"/>
              <a:t> </a:t>
            </a:r>
            <a:r>
              <a:t>Details:</a:t>
            </a:r>
            <a:r>
              <a:rPr spc="15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Complete</a:t>
            </a:r>
            <a:r>
              <a:rPr b="0" spc="1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breakdown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of</a:t>
            </a:r>
            <a:r>
              <a:rPr b="0" spc="-1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charges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57479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Payment</a:t>
            </a:r>
            <a:r>
              <a:rPr spc="104"/>
              <a:t> </a:t>
            </a:r>
            <a:r>
              <a:t>Method:</a:t>
            </a:r>
            <a:r>
              <a:rPr spc="139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Selected</a:t>
            </a:r>
            <a:r>
              <a:rPr b="0" spc="18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payment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option</a:t>
            </a:r>
            <a:r>
              <a:rPr b="0" spc="2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displayed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31242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Two-</a:t>
            </a:r>
            <a:r>
              <a:rPr spc="20"/>
              <a:t>step</a:t>
            </a:r>
            <a:r>
              <a:rPr spc="30"/>
              <a:t> </a:t>
            </a:r>
            <a:r>
              <a:rPr spc="20"/>
              <a:t>Confirmation:</a:t>
            </a:r>
            <a:r>
              <a:rPr spc="60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Prevents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accidental</a:t>
            </a:r>
            <a:r>
              <a:rPr b="0" spc="13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processing</a:t>
            </a:r>
          </a:p>
        </p:txBody>
      </p:sp>
      <p:sp>
        <p:nvSpPr>
          <p:cNvPr id="712" name="object 18"/>
          <p:cNvSpPr txBox="1"/>
          <p:nvPr/>
        </p:nvSpPr>
        <p:spPr>
          <a:xfrm>
            <a:off x="4155218" y="5333842"/>
            <a:ext cx="2455546" cy="1475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50"/>
            </a:pPr>
            <a:r>
              <a:t>Security</a:t>
            </a:r>
            <a:r>
              <a:rPr spc="-75"/>
              <a:t> </a:t>
            </a:r>
            <a:r>
              <a:rPr spc="39"/>
              <a:t>Benefits:</a:t>
            </a:r>
          </a:p>
          <a:p>
            <a:pPr marL="78105" marR="175895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Error</a:t>
            </a:r>
            <a:r>
              <a:rPr spc="25"/>
              <a:t> </a:t>
            </a:r>
            <a:r>
              <a:t>Prevention:</a:t>
            </a:r>
            <a:r>
              <a:rPr spc="5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Verify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details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before finalizing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42164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Transparency:</a:t>
            </a:r>
            <a:r>
              <a:rPr spc="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display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of</a:t>
            </a:r>
            <a:r>
              <a:rPr b="0" spc="4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all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charges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30"/>
            </a:pPr>
            <a:r>
              <a:t>Cancellation</a:t>
            </a:r>
            <a:r>
              <a:rPr spc="-30"/>
              <a:t> </a:t>
            </a:r>
            <a:r>
              <a:rPr spc="20"/>
              <a:t>Option:</a:t>
            </a:r>
            <a:r>
              <a:rPr spc="-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Ability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 go back 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if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needed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34353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Audit</a:t>
            </a:r>
            <a:r>
              <a:rPr spc="20"/>
              <a:t> </a:t>
            </a:r>
            <a:r>
              <a:t>Trail:</a:t>
            </a:r>
            <a:r>
              <a:rPr spc="4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Confirmed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transactions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logged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reporting</a:t>
            </a:r>
          </a:p>
        </p:txBody>
      </p:sp>
      <p:sp>
        <p:nvSpPr>
          <p:cNvPr id="713" name="object 19"/>
          <p:cNvSpPr txBox="1"/>
          <p:nvPr/>
        </p:nvSpPr>
        <p:spPr>
          <a:xfrm>
            <a:off x="4033175" y="7674271"/>
            <a:ext cx="205359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60"/>
            </a:pPr>
            <a:r>
              <a:t>After</a:t>
            </a:r>
            <a:r>
              <a:rPr spc="-70"/>
              <a:t> </a:t>
            </a:r>
            <a:r>
              <a:rPr spc="-10"/>
              <a:t>Payment:</a:t>
            </a:r>
          </a:p>
          <a:p>
            <a:pPr marL="78105" indent="-65405">
              <a:spcBef>
                <a:spcPts val="9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</a:t>
            </a:r>
            <a:r>
              <a:rPr spc="69"/>
              <a:t> </a:t>
            </a:r>
            <a:r>
              <a:t>status</a:t>
            </a:r>
            <a:r>
              <a:rPr spc="69"/>
              <a:t> </a:t>
            </a:r>
            <a:r>
              <a:t>updated</a:t>
            </a:r>
            <a:r>
              <a:rPr spc="69"/>
              <a:t> </a:t>
            </a:r>
            <a:r>
              <a:rPr spc="60"/>
              <a:t>to</a:t>
            </a:r>
            <a:r>
              <a:rPr spc="69"/>
              <a:t> </a:t>
            </a:r>
            <a:r>
              <a:rPr spc="-10"/>
              <a:t>"available"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</a:t>
            </a:r>
            <a:r>
              <a:rPr spc="55"/>
              <a:t> </a:t>
            </a:r>
            <a:r>
              <a:t>marked</a:t>
            </a:r>
            <a:r>
              <a:rPr spc="55"/>
              <a:t> </a:t>
            </a:r>
            <a:r>
              <a:t>as</a:t>
            </a:r>
            <a:r>
              <a:rPr spc="60"/>
              <a:t> </a:t>
            </a:r>
            <a:r>
              <a:rPr spc="-20"/>
              <a:t>"PAID"</a:t>
            </a:r>
            <a:r>
              <a:rPr spc="55"/>
              <a:t> </a:t>
            </a:r>
            <a:r>
              <a:t>in</a:t>
            </a:r>
            <a:r>
              <a:rPr spc="60"/>
              <a:t> </a:t>
            </a:r>
            <a:r>
              <a:rPr spc="-10"/>
              <a:t>system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3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Success</a:t>
            </a:r>
            <a:r>
              <a:rPr spc="34"/>
              <a:t> </a:t>
            </a:r>
            <a:r>
              <a:t>notification</a:t>
            </a:r>
            <a:r>
              <a:rPr spc="34"/>
              <a:t> </a:t>
            </a:r>
            <a:r>
              <a:rPr spc="-10"/>
              <a:t>displayed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</a:t>
            </a:r>
            <a:r>
              <a:rPr spc="80"/>
              <a:t> </a:t>
            </a:r>
            <a:r>
              <a:t>added</a:t>
            </a:r>
            <a:r>
              <a:rPr spc="85"/>
              <a:t> </a:t>
            </a:r>
            <a:r>
              <a:rPr spc="60"/>
              <a:t>to</a:t>
            </a:r>
            <a:r>
              <a:rPr spc="85"/>
              <a:t> </a:t>
            </a:r>
            <a:r>
              <a:t>sales</a:t>
            </a:r>
            <a:r>
              <a:rPr spc="85"/>
              <a:t> </a:t>
            </a:r>
            <a:r>
              <a:rPr spc="-10"/>
              <a:t>reports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</a:t>
            </a:r>
            <a:r>
              <a:rPr spc="55"/>
              <a:t> </a:t>
            </a:r>
            <a:r>
              <a:t>ready</a:t>
            </a:r>
            <a:r>
              <a:rPr spc="60"/>
              <a:t> </a:t>
            </a:r>
            <a:r>
              <a:rPr spc="50"/>
              <a:t>for</a:t>
            </a:r>
            <a:r>
              <a:rPr spc="55"/>
              <a:t> </a:t>
            </a:r>
            <a:r>
              <a:t>new</a:t>
            </a:r>
            <a:r>
              <a:rPr spc="60"/>
              <a:t> </a:t>
            </a:r>
            <a:r>
              <a:rPr spc="-10"/>
              <a:t>customers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object 2"/>
          <p:cNvSpPr txBox="1">
            <a:spLocks noGrp="1"/>
          </p:cNvSpPr>
          <p:nvPr>
            <p:ph type="title"/>
          </p:nvPr>
        </p:nvSpPr>
        <p:spPr>
          <a:xfrm>
            <a:off x="482600" y="645981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Admin</a:t>
            </a:r>
            <a:r>
              <a:rPr spc="-200"/>
              <a:t> </a:t>
            </a:r>
            <a:r>
              <a:rPr spc="100"/>
              <a:t>Dashboard</a:t>
            </a:r>
            <a:r>
              <a:rPr spc="-200"/>
              <a:t> </a:t>
            </a:r>
            <a:r>
              <a:t>Overview</a:t>
            </a:r>
          </a:p>
        </p:txBody>
      </p:sp>
      <p:grpSp>
        <p:nvGrpSpPr>
          <p:cNvPr id="719" name="object 3"/>
          <p:cNvGrpSpPr/>
          <p:nvPr/>
        </p:nvGrpSpPr>
        <p:grpSpPr>
          <a:xfrm>
            <a:off x="482600" y="1816100"/>
            <a:ext cx="3314700" cy="6934200"/>
            <a:chOff x="0" y="0"/>
            <a:chExt cx="3314700" cy="6934200"/>
          </a:xfrm>
        </p:grpSpPr>
        <p:pic>
          <p:nvPicPr>
            <p:cNvPr id="716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7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8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0" name="object 7"/>
          <p:cNvSpPr txBox="1"/>
          <p:nvPr/>
        </p:nvSpPr>
        <p:spPr>
          <a:xfrm>
            <a:off x="1371207" y="8592532"/>
            <a:ext cx="152971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Admin</a:t>
            </a:r>
            <a:r>
              <a:rPr spc="95"/>
              <a:t> </a:t>
            </a:r>
            <a:r>
              <a:t>Floor</a:t>
            </a:r>
            <a:r>
              <a:rPr spc="95"/>
              <a:t> </a:t>
            </a:r>
            <a:r>
              <a:t>Plan</a:t>
            </a:r>
            <a:r>
              <a:rPr spc="95"/>
              <a:t> </a:t>
            </a:r>
            <a:r>
              <a:rPr spc="-10"/>
              <a:t>Interface</a:t>
            </a:r>
          </a:p>
        </p:txBody>
      </p:sp>
      <p:grpSp>
        <p:nvGrpSpPr>
          <p:cNvPr id="729" name="object 8"/>
          <p:cNvGrpSpPr/>
          <p:nvPr/>
        </p:nvGrpSpPr>
        <p:grpSpPr>
          <a:xfrm>
            <a:off x="3900292" y="1853515"/>
            <a:ext cx="3040907" cy="4617296"/>
            <a:chOff x="0" y="0"/>
            <a:chExt cx="3040905" cy="4617294"/>
          </a:xfrm>
        </p:grpSpPr>
        <p:sp>
          <p:nvSpPr>
            <p:cNvPr id="721" name="object 9"/>
            <p:cNvSpPr/>
            <p:nvPr/>
          </p:nvSpPr>
          <p:spPr>
            <a:xfrm>
              <a:off x="10169" y="10169"/>
              <a:ext cx="3020567" cy="4596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30"/>
                  </a:lnTo>
                  <a:lnTo>
                    <a:pt x="170" y="112"/>
                  </a:lnTo>
                  <a:lnTo>
                    <a:pt x="46" y="233"/>
                  </a:lnTo>
                  <a:lnTo>
                    <a:pt x="0" y="382"/>
                  </a:lnTo>
                  <a:lnTo>
                    <a:pt x="0" y="21218"/>
                  </a:lnTo>
                  <a:lnTo>
                    <a:pt x="46" y="21367"/>
                  </a:lnTo>
                  <a:lnTo>
                    <a:pt x="170" y="21488"/>
                  </a:lnTo>
                  <a:lnTo>
                    <a:pt x="355" y="21570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70"/>
                  </a:lnTo>
                  <a:lnTo>
                    <a:pt x="21430" y="21488"/>
                  </a:lnTo>
                  <a:lnTo>
                    <a:pt x="21554" y="21367"/>
                  </a:lnTo>
                  <a:lnTo>
                    <a:pt x="21600" y="21218"/>
                  </a:lnTo>
                  <a:lnTo>
                    <a:pt x="21600" y="382"/>
                  </a:lnTo>
                  <a:lnTo>
                    <a:pt x="21554" y="233"/>
                  </a:lnTo>
                  <a:lnTo>
                    <a:pt x="21430" y="112"/>
                  </a:lnTo>
                  <a:lnTo>
                    <a:pt x="21245" y="30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E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24" name="object 10"/>
            <p:cNvGrpSpPr/>
            <p:nvPr/>
          </p:nvGrpSpPr>
          <p:grpSpPr>
            <a:xfrm>
              <a:off x="0" y="0"/>
              <a:ext cx="3040906" cy="4617295"/>
              <a:chOff x="0" y="0"/>
              <a:chExt cx="3040905" cy="4617294"/>
            </a:xfrm>
          </p:grpSpPr>
          <p:sp>
            <p:nvSpPr>
              <p:cNvPr id="722" name="Shape"/>
              <p:cNvSpPr/>
              <p:nvPr/>
            </p:nvSpPr>
            <p:spPr>
              <a:xfrm>
                <a:off x="0" y="0"/>
                <a:ext cx="2996816" cy="4617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30"/>
                    </a:lnTo>
                    <a:lnTo>
                      <a:pt x="172" y="111"/>
                    </a:lnTo>
                    <a:lnTo>
                      <a:pt x="46" y="232"/>
                    </a:lnTo>
                    <a:lnTo>
                      <a:pt x="0" y="381"/>
                    </a:lnTo>
                    <a:lnTo>
                      <a:pt x="0" y="21219"/>
                    </a:lnTo>
                    <a:lnTo>
                      <a:pt x="46" y="21368"/>
                    </a:lnTo>
                    <a:lnTo>
                      <a:pt x="172" y="21489"/>
                    </a:lnTo>
                    <a:lnTo>
                      <a:pt x="358" y="21570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70"/>
                    </a:lnTo>
                    <a:lnTo>
                      <a:pt x="21600" y="21552"/>
                    </a:lnTo>
                    <a:lnTo>
                      <a:pt x="586" y="21552"/>
                    </a:lnTo>
                    <a:lnTo>
                      <a:pt x="387" y="21526"/>
                    </a:lnTo>
                    <a:lnTo>
                      <a:pt x="224" y="21455"/>
                    </a:lnTo>
                    <a:lnTo>
                      <a:pt x="114" y="21349"/>
                    </a:lnTo>
                    <a:lnTo>
                      <a:pt x="73" y="21219"/>
                    </a:lnTo>
                    <a:lnTo>
                      <a:pt x="73" y="381"/>
                    </a:lnTo>
                    <a:lnTo>
                      <a:pt x="114" y="251"/>
                    </a:lnTo>
                    <a:lnTo>
                      <a:pt x="224" y="145"/>
                    </a:lnTo>
                    <a:lnTo>
                      <a:pt x="387" y="74"/>
                    </a:lnTo>
                    <a:lnTo>
                      <a:pt x="586" y="48"/>
                    </a:lnTo>
                    <a:lnTo>
                      <a:pt x="21600" y="48"/>
                    </a:lnTo>
                    <a:lnTo>
                      <a:pt x="21560" y="30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3" name="Shape"/>
              <p:cNvSpPr/>
              <p:nvPr/>
            </p:nvSpPr>
            <p:spPr>
              <a:xfrm>
                <a:off x="2959544" y="10169"/>
                <a:ext cx="81362" cy="4596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6"/>
                    </a:lnTo>
                    <a:lnTo>
                      <a:pt x="13364" y="98"/>
                    </a:lnTo>
                    <a:lnTo>
                      <a:pt x="17415" y="204"/>
                    </a:lnTo>
                    <a:lnTo>
                      <a:pt x="18900" y="335"/>
                    </a:lnTo>
                    <a:lnTo>
                      <a:pt x="18900" y="21265"/>
                    </a:lnTo>
                    <a:lnTo>
                      <a:pt x="17415" y="21396"/>
                    </a:lnTo>
                    <a:lnTo>
                      <a:pt x="13364" y="21502"/>
                    </a:lnTo>
                    <a:lnTo>
                      <a:pt x="7357" y="2157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36"/>
                    </a:lnTo>
                    <a:lnTo>
                      <a:pt x="19903" y="21414"/>
                    </a:lnTo>
                    <a:lnTo>
                      <a:pt x="21600" y="21265"/>
                    </a:lnTo>
                    <a:lnTo>
                      <a:pt x="21600" y="335"/>
                    </a:lnTo>
                    <a:lnTo>
                      <a:pt x="19903" y="186"/>
                    </a:lnTo>
                    <a:lnTo>
                      <a:pt x="15274" y="64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27" name="object 11"/>
            <p:cNvGrpSpPr/>
            <p:nvPr/>
          </p:nvGrpSpPr>
          <p:grpSpPr>
            <a:xfrm>
              <a:off x="172889" y="579713"/>
              <a:ext cx="2695118" cy="3864700"/>
              <a:chOff x="0" y="0"/>
              <a:chExt cx="2695117" cy="3864698"/>
            </a:xfrm>
          </p:grpSpPr>
          <p:sp>
            <p:nvSpPr>
              <p:cNvPr id="725" name="Shape"/>
              <p:cNvSpPr/>
              <p:nvPr/>
            </p:nvSpPr>
            <p:spPr>
              <a:xfrm>
                <a:off x="0" y="1911997"/>
                <a:ext cx="2695118" cy="19527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0"/>
                    </a:moveTo>
                    <a:lnTo>
                      <a:pt x="21549" y="550"/>
                    </a:lnTo>
                    <a:lnTo>
                      <a:pt x="21409" y="264"/>
                    </a:lnTo>
                    <a:lnTo>
                      <a:pt x="21202" y="71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1"/>
                    </a:lnTo>
                    <a:lnTo>
                      <a:pt x="191" y="264"/>
                    </a:lnTo>
                    <a:lnTo>
                      <a:pt x="51" y="550"/>
                    </a:lnTo>
                    <a:lnTo>
                      <a:pt x="0" y="900"/>
                    </a:lnTo>
                    <a:lnTo>
                      <a:pt x="0" y="20700"/>
                    </a:lnTo>
                    <a:lnTo>
                      <a:pt x="51" y="21050"/>
                    </a:lnTo>
                    <a:lnTo>
                      <a:pt x="191" y="21336"/>
                    </a:lnTo>
                    <a:lnTo>
                      <a:pt x="398" y="21529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9"/>
                    </a:lnTo>
                    <a:lnTo>
                      <a:pt x="21409" y="21336"/>
                    </a:lnTo>
                    <a:lnTo>
                      <a:pt x="21549" y="21050"/>
                    </a:lnTo>
                    <a:lnTo>
                      <a:pt x="21600" y="20700"/>
                    </a:lnTo>
                    <a:lnTo>
                      <a:pt x="2160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26" name="Shape"/>
              <p:cNvSpPr/>
              <p:nvPr/>
            </p:nvSpPr>
            <p:spPr>
              <a:xfrm>
                <a:off x="0" y="0"/>
                <a:ext cx="2695118" cy="1789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82"/>
                    </a:moveTo>
                    <a:lnTo>
                      <a:pt x="21549" y="600"/>
                    </a:lnTo>
                    <a:lnTo>
                      <a:pt x="21409" y="288"/>
                    </a:lnTo>
                    <a:lnTo>
                      <a:pt x="21202" y="77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77"/>
                    </a:lnTo>
                    <a:lnTo>
                      <a:pt x="191" y="288"/>
                    </a:lnTo>
                    <a:lnTo>
                      <a:pt x="51" y="600"/>
                    </a:lnTo>
                    <a:lnTo>
                      <a:pt x="0" y="982"/>
                    </a:lnTo>
                    <a:lnTo>
                      <a:pt x="0" y="20618"/>
                    </a:lnTo>
                    <a:lnTo>
                      <a:pt x="51" y="21000"/>
                    </a:lnTo>
                    <a:lnTo>
                      <a:pt x="191" y="21312"/>
                    </a:lnTo>
                    <a:lnTo>
                      <a:pt x="398" y="21523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523"/>
                    </a:lnTo>
                    <a:lnTo>
                      <a:pt x="21409" y="21312"/>
                    </a:lnTo>
                    <a:lnTo>
                      <a:pt x="21549" y="21000"/>
                    </a:lnTo>
                    <a:lnTo>
                      <a:pt x="21600" y="20618"/>
                    </a:lnTo>
                    <a:lnTo>
                      <a:pt x="21600" y="98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28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4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0" name="object 13"/>
          <p:cNvSpPr txBox="1"/>
          <p:nvPr/>
        </p:nvSpPr>
        <p:spPr>
          <a:xfrm>
            <a:off x="602599" y="1416146"/>
            <a:ext cx="588962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Administrative</a:t>
            </a:r>
            <a:r>
              <a:rPr spc="160"/>
              <a:t> </a:t>
            </a:r>
            <a:r>
              <a:t>Control</a:t>
            </a:r>
            <a:r>
              <a:rPr spc="160"/>
              <a:t> </a:t>
            </a:r>
            <a:r>
              <a:rPr spc="-10"/>
              <a:t>Center</a:t>
            </a:r>
          </a:p>
          <a:p>
            <a:pPr>
              <a:spcBef>
                <a:spcPts val="1100"/>
              </a:spcBef>
              <a:defRPr sz="1600"/>
            </a:pPr>
            <a:endParaRPr spc="-10"/>
          </a:p>
          <a:p>
            <a:pPr indent="3735704">
              <a:defRPr sz="1400" b="1">
                <a:solidFill>
                  <a:srgbClr val="991B1B"/>
                </a:solidFill>
              </a:defRPr>
            </a:pPr>
            <a:r>
              <a:t>Admin</a:t>
            </a:r>
            <a:r>
              <a:rPr spc="130"/>
              <a:t> </a:t>
            </a:r>
            <a:r>
              <a:t>Control</a:t>
            </a:r>
            <a:r>
              <a:rPr spc="135"/>
              <a:t> </a:t>
            </a:r>
            <a:r>
              <a:rPr spc="-10"/>
              <a:t>Features</a:t>
            </a:r>
          </a:p>
        </p:txBody>
      </p:sp>
      <p:sp>
        <p:nvSpPr>
          <p:cNvPr id="731" name="object 14"/>
          <p:cNvSpPr txBox="1"/>
          <p:nvPr/>
        </p:nvSpPr>
        <p:spPr>
          <a:xfrm>
            <a:off x="4182529" y="2567926"/>
            <a:ext cx="2431416" cy="134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30"/>
            </a:pPr>
            <a:r>
              <a:t>Administrative</a:t>
            </a:r>
            <a:r>
              <a:rPr spc="90"/>
              <a:t> </a:t>
            </a:r>
            <a:r>
              <a:rPr spc="75"/>
              <a:t>Access:</a:t>
            </a:r>
          </a:p>
          <a:p>
            <a:pPr marL="78105" indent="-65405"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Role </a:t>
            </a:r>
            <a:r>
              <a:rPr spc="55"/>
              <a:t>Badge:</a:t>
            </a:r>
            <a:r>
              <a:rPr spc="2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"ADMIN"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identification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5176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Multi-</a:t>
            </a:r>
            <a:r>
              <a:rPr spc="55"/>
              <a:t>tab</a:t>
            </a:r>
            <a:r>
              <a:rPr spc="145"/>
              <a:t> </a:t>
            </a:r>
            <a:r>
              <a:t>Navigation:</a:t>
            </a:r>
            <a:r>
              <a:rPr spc="19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Tables,</a:t>
            </a:r>
            <a:r>
              <a:rPr b="0" spc="2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Kitchen,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Admin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panels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8418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0"/>
            </a:pPr>
            <a:r>
              <a:t>System</a:t>
            </a:r>
            <a:r>
              <a:rPr spc="30"/>
              <a:t> </a:t>
            </a:r>
            <a:r>
              <a:rPr spc="10"/>
              <a:t>Overview:</a:t>
            </a:r>
            <a:r>
              <a:rPr spc="6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Complete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restaurant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6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at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a</a:t>
            </a:r>
            <a:r>
              <a:rPr b="0" spc="6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glance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3339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5"/>
            </a:pPr>
            <a:r>
              <a:t>Management</a:t>
            </a:r>
            <a:r>
              <a:rPr spc="20"/>
              <a:t> </a:t>
            </a:r>
            <a:r>
              <a:rPr spc="0"/>
              <a:t>Tools:</a:t>
            </a:r>
            <a: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Direct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access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to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all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system</a:t>
            </a:r>
            <a:r>
              <a:rPr b="0" spc="1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functions</a:t>
            </a:r>
          </a:p>
        </p:txBody>
      </p:sp>
      <p:sp>
        <p:nvSpPr>
          <p:cNvPr id="732" name="object 15"/>
          <p:cNvSpPr txBox="1"/>
          <p:nvPr/>
        </p:nvSpPr>
        <p:spPr>
          <a:xfrm>
            <a:off x="4182529" y="4479934"/>
            <a:ext cx="2387601" cy="1475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/>
            </a:pPr>
            <a:r>
              <a:t>Admin</a:t>
            </a:r>
            <a:r>
              <a:rPr spc="135"/>
              <a:t> </a:t>
            </a:r>
            <a:r>
              <a:rPr spc="35"/>
              <a:t>Capabilities:</a:t>
            </a:r>
          </a:p>
          <a:p>
            <a:pPr marL="78105" marR="41909" indent="-65405">
              <a:lnSpc>
                <a:spcPct val="112400"/>
              </a:lnSpc>
              <a:spcBef>
                <a:spcPts val="6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Table</a:t>
            </a:r>
            <a:r>
              <a:rPr spc="40"/>
              <a:t> </a:t>
            </a:r>
            <a:r>
              <a:rPr spc="45"/>
              <a:t>Management:</a:t>
            </a:r>
            <a:r>
              <a:rPr spc="69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control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server</a:t>
            </a:r>
            <a:r>
              <a:rPr b="0" spc="1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assignment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1526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Menu</a:t>
            </a:r>
            <a:r>
              <a:rPr spc="-60"/>
              <a:t> </a:t>
            </a:r>
            <a:r>
              <a:rPr spc="20"/>
              <a:t>Administration:</a:t>
            </a:r>
            <a:r>
              <a:rPr spc="-34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Add,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edit,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manage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menu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items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508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70"/>
            </a:pPr>
            <a:r>
              <a:t>Staff</a:t>
            </a:r>
            <a:r>
              <a:rPr spc="-10"/>
              <a:t> </a:t>
            </a:r>
            <a:r>
              <a:rPr spc="45"/>
              <a:t>Management:</a:t>
            </a:r>
            <a:r>
              <a:rPr spc="2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Employee</a:t>
            </a:r>
            <a:r>
              <a:rPr b="0" spc="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roles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assignments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194310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Reports</a:t>
            </a:r>
            <a:r>
              <a:rPr spc="55"/>
              <a:t> </a:t>
            </a:r>
            <a:r>
              <a:rPr spc="0"/>
              <a:t>&amp;</a:t>
            </a:r>
            <a:r>
              <a:rPr spc="55"/>
              <a:t> </a:t>
            </a:r>
            <a:r>
              <a:rPr spc="0"/>
              <a:t>Analytics:</a:t>
            </a:r>
            <a:r>
              <a:rPr spc="85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Sales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data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and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performance</a:t>
            </a:r>
            <a:r>
              <a:rPr b="0" spc="1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metrics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object 2"/>
          <p:cNvSpPr txBox="1">
            <a:spLocks noGrp="1"/>
          </p:cNvSpPr>
          <p:nvPr>
            <p:ph type="title"/>
          </p:nvPr>
        </p:nvSpPr>
        <p:spPr>
          <a:xfrm>
            <a:off x="503767" y="696430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Table</a:t>
            </a:r>
            <a:r>
              <a:rPr spc="-200"/>
              <a:t> </a:t>
            </a:r>
            <a:r>
              <a:t>Administration</a:t>
            </a:r>
          </a:p>
        </p:txBody>
      </p:sp>
      <p:sp>
        <p:nvSpPr>
          <p:cNvPr id="735" name="object 3"/>
          <p:cNvSpPr txBox="1"/>
          <p:nvPr/>
        </p:nvSpPr>
        <p:spPr>
          <a:xfrm>
            <a:off x="602599" y="1416131"/>
            <a:ext cx="2940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55">
                <a:solidFill>
                  <a:srgbClr val="1D4ED8"/>
                </a:solidFill>
              </a:defRPr>
            </a:pPr>
            <a:r>
              <a:t>Advanced</a:t>
            </a:r>
            <a:r>
              <a:rPr spc="-50"/>
              <a:t> </a:t>
            </a:r>
            <a:r>
              <a:rPr spc="0"/>
              <a:t>Table</a:t>
            </a:r>
            <a:r>
              <a:rPr spc="-45"/>
              <a:t> </a:t>
            </a:r>
            <a:r>
              <a:rPr spc="50"/>
              <a:t>Management</a:t>
            </a:r>
          </a:p>
        </p:txBody>
      </p:sp>
      <p:grpSp>
        <p:nvGrpSpPr>
          <p:cNvPr id="739" name="object 4"/>
          <p:cNvGrpSpPr/>
          <p:nvPr/>
        </p:nvGrpSpPr>
        <p:grpSpPr>
          <a:xfrm>
            <a:off x="469900" y="1816100"/>
            <a:ext cx="2311400" cy="4711700"/>
            <a:chOff x="0" y="0"/>
            <a:chExt cx="2311400" cy="4711700"/>
          </a:xfrm>
        </p:grpSpPr>
        <p:pic>
          <p:nvPicPr>
            <p:cNvPr id="736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" y="50800"/>
              <a:ext cx="20828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114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8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399" y="37415"/>
              <a:ext cx="2028968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0" name="object 8"/>
          <p:cNvSpPr txBox="1"/>
          <p:nvPr/>
        </p:nvSpPr>
        <p:spPr>
          <a:xfrm>
            <a:off x="1038090" y="6324549"/>
            <a:ext cx="11817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1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Admin</a:t>
            </a:r>
            <a:r>
              <a:rPr spc="95"/>
              <a:t> </a:t>
            </a:r>
            <a:r>
              <a:t>Control</a:t>
            </a:r>
            <a:r>
              <a:rPr spc="95"/>
              <a:t> </a:t>
            </a:r>
            <a:r>
              <a:rPr spc="-20"/>
              <a:t>Panel</a:t>
            </a:r>
          </a:p>
        </p:txBody>
      </p:sp>
      <p:grpSp>
        <p:nvGrpSpPr>
          <p:cNvPr id="744" name="object 9"/>
          <p:cNvGrpSpPr/>
          <p:nvPr/>
        </p:nvGrpSpPr>
        <p:grpSpPr>
          <a:xfrm>
            <a:off x="2628900" y="1816100"/>
            <a:ext cx="2298700" cy="4711700"/>
            <a:chOff x="0" y="0"/>
            <a:chExt cx="2298700" cy="4711700"/>
          </a:xfrm>
        </p:grpSpPr>
        <p:pic>
          <p:nvPicPr>
            <p:cNvPr id="741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00" y="50800"/>
              <a:ext cx="20828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2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2987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3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408" y="37415"/>
              <a:ext cx="2023880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5" name="object 13"/>
          <p:cNvSpPr txBox="1"/>
          <p:nvPr/>
        </p:nvSpPr>
        <p:spPr>
          <a:xfrm>
            <a:off x="3230982" y="6324549"/>
            <a:ext cx="10947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Server</a:t>
            </a:r>
            <a:r>
              <a:rPr spc="110"/>
              <a:t> </a:t>
            </a:r>
            <a:r>
              <a:rPr spc="-10"/>
              <a:t>Assignment</a:t>
            </a:r>
          </a:p>
        </p:txBody>
      </p:sp>
      <p:grpSp>
        <p:nvGrpSpPr>
          <p:cNvPr id="749" name="object 14"/>
          <p:cNvGrpSpPr/>
          <p:nvPr/>
        </p:nvGrpSpPr>
        <p:grpSpPr>
          <a:xfrm>
            <a:off x="4775200" y="1816100"/>
            <a:ext cx="2311400" cy="4711700"/>
            <a:chOff x="0" y="0"/>
            <a:chExt cx="2311400" cy="4711700"/>
          </a:xfrm>
        </p:grpSpPr>
        <p:pic>
          <p:nvPicPr>
            <p:cNvPr id="746" name="object 15" descr="object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00" y="50800"/>
              <a:ext cx="2095500" cy="448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7" name="object 16" descr="object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2311400" cy="471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8" name="object 17" descr="object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7031" y="37415"/>
              <a:ext cx="2028967" cy="442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50" name="object 18"/>
          <p:cNvSpPr txBox="1"/>
          <p:nvPr/>
        </p:nvSpPr>
        <p:spPr>
          <a:xfrm>
            <a:off x="5344564" y="6324549"/>
            <a:ext cx="11664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Status</a:t>
            </a:r>
            <a:r>
              <a:rPr spc="165"/>
              <a:t> </a:t>
            </a:r>
            <a:r>
              <a:rPr spc="-10"/>
              <a:t>Management</a:t>
            </a:r>
          </a:p>
        </p:txBody>
      </p:sp>
      <p:grpSp>
        <p:nvGrpSpPr>
          <p:cNvPr id="756" name="object 19"/>
          <p:cNvGrpSpPr/>
          <p:nvPr/>
        </p:nvGrpSpPr>
        <p:grpSpPr>
          <a:xfrm>
            <a:off x="615299" y="6648791"/>
            <a:ext cx="3081588" cy="1932348"/>
            <a:chOff x="0" y="0"/>
            <a:chExt cx="3081587" cy="1932346"/>
          </a:xfrm>
        </p:grpSpPr>
        <p:sp>
          <p:nvSpPr>
            <p:cNvPr id="751" name="object 20"/>
            <p:cNvSpPr/>
            <p:nvPr/>
          </p:nvSpPr>
          <p:spPr>
            <a:xfrm>
              <a:off x="10169" y="10169"/>
              <a:ext cx="3061248" cy="191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26" y="0"/>
                  </a:moveTo>
                  <a:lnTo>
                    <a:pt x="574" y="0"/>
                  </a:lnTo>
                  <a:lnTo>
                    <a:pt x="351" y="72"/>
                  </a:lnTo>
                  <a:lnTo>
                    <a:pt x="168" y="269"/>
                  </a:lnTo>
                  <a:lnTo>
                    <a:pt x="45" y="561"/>
                  </a:lnTo>
                  <a:lnTo>
                    <a:pt x="0" y="919"/>
                  </a:lnTo>
                  <a:lnTo>
                    <a:pt x="0" y="20681"/>
                  </a:lnTo>
                  <a:lnTo>
                    <a:pt x="45" y="21039"/>
                  </a:lnTo>
                  <a:lnTo>
                    <a:pt x="168" y="21331"/>
                  </a:lnTo>
                  <a:lnTo>
                    <a:pt x="351" y="21528"/>
                  </a:lnTo>
                  <a:lnTo>
                    <a:pt x="574" y="21600"/>
                  </a:lnTo>
                  <a:lnTo>
                    <a:pt x="21026" y="21600"/>
                  </a:lnTo>
                  <a:lnTo>
                    <a:pt x="21249" y="21528"/>
                  </a:lnTo>
                  <a:lnTo>
                    <a:pt x="21432" y="21331"/>
                  </a:lnTo>
                  <a:lnTo>
                    <a:pt x="21555" y="21039"/>
                  </a:lnTo>
                  <a:lnTo>
                    <a:pt x="21600" y="20681"/>
                  </a:lnTo>
                  <a:lnTo>
                    <a:pt x="21600" y="919"/>
                  </a:lnTo>
                  <a:lnTo>
                    <a:pt x="21555" y="561"/>
                  </a:lnTo>
                  <a:lnTo>
                    <a:pt x="21432" y="269"/>
                  </a:lnTo>
                  <a:lnTo>
                    <a:pt x="21249" y="72"/>
                  </a:lnTo>
                  <a:lnTo>
                    <a:pt x="21026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54" name="object 21"/>
            <p:cNvGrpSpPr/>
            <p:nvPr/>
          </p:nvGrpSpPr>
          <p:grpSpPr>
            <a:xfrm>
              <a:off x="-1" y="0"/>
              <a:ext cx="3081589" cy="1932347"/>
              <a:chOff x="0" y="0"/>
              <a:chExt cx="3081587" cy="1932346"/>
            </a:xfrm>
          </p:grpSpPr>
          <p:sp>
            <p:nvSpPr>
              <p:cNvPr id="752" name="Shape"/>
              <p:cNvSpPr/>
              <p:nvPr/>
            </p:nvSpPr>
            <p:spPr>
              <a:xfrm>
                <a:off x="0" y="0"/>
                <a:ext cx="3037498" cy="1932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5" y="0"/>
                    </a:moveTo>
                    <a:lnTo>
                      <a:pt x="579" y="0"/>
                    </a:lnTo>
                    <a:lnTo>
                      <a:pt x="353" y="71"/>
                    </a:lnTo>
                    <a:lnTo>
                      <a:pt x="169" y="266"/>
                    </a:lnTo>
                    <a:lnTo>
                      <a:pt x="45" y="555"/>
                    </a:lnTo>
                    <a:lnTo>
                      <a:pt x="0" y="909"/>
                    </a:lnTo>
                    <a:lnTo>
                      <a:pt x="0" y="20691"/>
                    </a:lnTo>
                    <a:lnTo>
                      <a:pt x="45" y="21045"/>
                    </a:lnTo>
                    <a:lnTo>
                      <a:pt x="169" y="21334"/>
                    </a:lnTo>
                    <a:lnTo>
                      <a:pt x="353" y="21529"/>
                    </a:lnTo>
                    <a:lnTo>
                      <a:pt x="579" y="21600"/>
                    </a:lnTo>
                    <a:lnTo>
                      <a:pt x="21335" y="21600"/>
                    </a:lnTo>
                    <a:lnTo>
                      <a:pt x="21560" y="21529"/>
                    </a:lnTo>
                    <a:lnTo>
                      <a:pt x="21600" y="21486"/>
                    </a:lnTo>
                    <a:lnTo>
                      <a:pt x="579" y="21486"/>
                    </a:lnTo>
                    <a:lnTo>
                      <a:pt x="382" y="21424"/>
                    </a:lnTo>
                    <a:lnTo>
                      <a:pt x="221" y="21253"/>
                    </a:lnTo>
                    <a:lnTo>
                      <a:pt x="112" y="21000"/>
                    </a:lnTo>
                    <a:lnTo>
                      <a:pt x="72" y="20691"/>
                    </a:lnTo>
                    <a:lnTo>
                      <a:pt x="72" y="909"/>
                    </a:lnTo>
                    <a:lnTo>
                      <a:pt x="112" y="600"/>
                    </a:lnTo>
                    <a:lnTo>
                      <a:pt x="221" y="347"/>
                    </a:lnTo>
                    <a:lnTo>
                      <a:pt x="382" y="176"/>
                    </a:lnTo>
                    <a:lnTo>
                      <a:pt x="579" y="114"/>
                    </a:lnTo>
                    <a:lnTo>
                      <a:pt x="21600" y="114"/>
                    </a:lnTo>
                    <a:lnTo>
                      <a:pt x="21560" y="71"/>
                    </a:lnTo>
                    <a:lnTo>
                      <a:pt x="2133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Shape"/>
              <p:cNvSpPr/>
              <p:nvPr/>
            </p:nvSpPr>
            <p:spPr>
              <a:xfrm>
                <a:off x="3000225" y="10170"/>
                <a:ext cx="81363" cy="1912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63"/>
                    </a:lnTo>
                    <a:lnTo>
                      <a:pt x="13364" y="236"/>
                    </a:lnTo>
                    <a:lnTo>
                      <a:pt x="17415" y="491"/>
                    </a:lnTo>
                    <a:lnTo>
                      <a:pt x="18900" y="804"/>
                    </a:lnTo>
                    <a:lnTo>
                      <a:pt x="18900" y="20796"/>
                    </a:lnTo>
                    <a:lnTo>
                      <a:pt x="17415" y="21109"/>
                    </a:lnTo>
                    <a:lnTo>
                      <a:pt x="13364" y="21364"/>
                    </a:lnTo>
                    <a:lnTo>
                      <a:pt x="7357" y="21537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46"/>
                    </a:lnTo>
                    <a:lnTo>
                      <a:pt x="19903" y="21154"/>
                    </a:lnTo>
                    <a:lnTo>
                      <a:pt x="21600" y="20796"/>
                    </a:lnTo>
                    <a:lnTo>
                      <a:pt x="21600" y="804"/>
                    </a:lnTo>
                    <a:lnTo>
                      <a:pt x="19903" y="446"/>
                    </a:lnTo>
                    <a:lnTo>
                      <a:pt x="15274" y="154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55" name="object 22" descr="object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978" y="188149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57" name="object 23"/>
          <p:cNvSpPr txBox="1"/>
          <p:nvPr/>
        </p:nvSpPr>
        <p:spPr>
          <a:xfrm>
            <a:off x="775493" y="6835602"/>
            <a:ext cx="2758441" cy="139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62890">
              <a:spcBef>
                <a:spcPts val="100"/>
              </a:spcBef>
              <a:defRPr sz="1200" b="1" spc="65">
                <a:solidFill>
                  <a:srgbClr val="1E40AF"/>
                </a:solidFill>
              </a:defRPr>
            </a:pPr>
            <a:r>
              <a:t>Server</a:t>
            </a:r>
            <a:r>
              <a:rPr spc="-60"/>
              <a:t> </a:t>
            </a:r>
            <a:r>
              <a:rPr spc="75"/>
              <a:t>Assignment</a:t>
            </a:r>
          </a:p>
          <a:p>
            <a:pPr marL="78105" marR="423544" indent="-65405">
              <a:lnSpc>
                <a:spcPct val="112400"/>
              </a:lnSpc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70"/>
            </a:pPr>
            <a:r>
              <a:t>Staff</a:t>
            </a:r>
            <a:r>
              <a:rPr spc="-34"/>
              <a:t> </a:t>
            </a:r>
            <a:r>
              <a:rPr spc="20"/>
              <a:t>Selection:</a:t>
            </a:r>
            <a:r>
              <a:rPr spc="-5"/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Choose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from</a:t>
            </a:r>
            <a:r>
              <a:rPr b="0" spc="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available waiters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20383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Real-time</a:t>
            </a:r>
            <a:r>
              <a:rPr spc="40"/>
              <a:t> </a:t>
            </a:r>
            <a:r>
              <a:t>Updates:</a:t>
            </a:r>
            <a:r>
              <a:rPr spc="69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Immediate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assignment changes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443865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Workload</a:t>
            </a:r>
            <a:r>
              <a:rPr spc="25"/>
              <a:t> </a:t>
            </a:r>
            <a:r>
              <a:rPr spc="10"/>
              <a:t>Distribution:</a:t>
            </a:r>
            <a:r>
              <a:rPr spc="5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Balance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server assignments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Service</a:t>
            </a:r>
            <a:r>
              <a:rPr spc="45"/>
              <a:t> </a:t>
            </a:r>
            <a:r>
              <a:rPr spc="10"/>
              <a:t>Tracking:</a:t>
            </a:r>
            <a:r>
              <a:rPr spc="7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Monitor</a:t>
            </a:r>
            <a:r>
              <a:rPr b="0" spc="11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server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performance</a:t>
            </a:r>
          </a:p>
        </p:txBody>
      </p:sp>
      <p:grpSp>
        <p:nvGrpSpPr>
          <p:cNvPr id="763" name="object 24"/>
          <p:cNvGrpSpPr/>
          <p:nvPr/>
        </p:nvGrpSpPr>
        <p:grpSpPr>
          <a:xfrm>
            <a:off x="3859612" y="6648791"/>
            <a:ext cx="3081588" cy="1932348"/>
            <a:chOff x="0" y="0"/>
            <a:chExt cx="3081587" cy="1932346"/>
          </a:xfrm>
        </p:grpSpPr>
        <p:sp>
          <p:nvSpPr>
            <p:cNvPr id="758" name="object 25"/>
            <p:cNvSpPr/>
            <p:nvPr/>
          </p:nvSpPr>
          <p:spPr>
            <a:xfrm>
              <a:off x="10169" y="10169"/>
              <a:ext cx="3061249" cy="191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26" y="0"/>
                  </a:moveTo>
                  <a:lnTo>
                    <a:pt x="574" y="0"/>
                  </a:lnTo>
                  <a:lnTo>
                    <a:pt x="351" y="72"/>
                  </a:lnTo>
                  <a:lnTo>
                    <a:pt x="168" y="269"/>
                  </a:lnTo>
                  <a:lnTo>
                    <a:pt x="45" y="561"/>
                  </a:lnTo>
                  <a:lnTo>
                    <a:pt x="0" y="919"/>
                  </a:lnTo>
                  <a:lnTo>
                    <a:pt x="0" y="20681"/>
                  </a:lnTo>
                  <a:lnTo>
                    <a:pt x="45" y="21039"/>
                  </a:lnTo>
                  <a:lnTo>
                    <a:pt x="168" y="21331"/>
                  </a:lnTo>
                  <a:lnTo>
                    <a:pt x="351" y="21528"/>
                  </a:lnTo>
                  <a:lnTo>
                    <a:pt x="574" y="21600"/>
                  </a:lnTo>
                  <a:lnTo>
                    <a:pt x="21026" y="21600"/>
                  </a:lnTo>
                  <a:lnTo>
                    <a:pt x="21249" y="21528"/>
                  </a:lnTo>
                  <a:lnTo>
                    <a:pt x="21432" y="21331"/>
                  </a:lnTo>
                  <a:lnTo>
                    <a:pt x="21555" y="21039"/>
                  </a:lnTo>
                  <a:lnTo>
                    <a:pt x="21600" y="20681"/>
                  </a:lnTo>
                  <a:lnTo>
                    <a:pt x="21600" y="919"/>
                  </a:lnTo>
                  <a:lnTo>
                    <a:pt x="21555" y="561"/>
                  </a:lnTo>
                  <a:lnTo>
                    <a:pt x="21432" y="269"/>
                  </a:lnTo>
                  <a:lnTo>
                    <a:pt x="21249" y="72"/>
                  </a:lnTo>
                  <a:lnTo>
                    <a:pt x="21026" y="0"/>
                  </a:lnTo>
                  <a:close/>
                </a:path>
              </a:pathLst>
            </a:custGeom>
            <a:solidFill>
              <a:srgbClr val="FFF7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61" name="object 26"/>
            <p:cNvGrpSpPr/>
            <p:nvPr/>
          </p:nvGrpSpPr>
          <p:grpSpPr>
            <a:xfrm>
              <a:off x="-1" y="0"/>
              <a:ext cx="3081589" cy="1932347"/>
              <a:chOff x="0" y="0"/>
              <a:chExt cx="3081587" cy="1932346"/>
            </a:xfrm>
          </p:grpSpPr>
          <p:sp>
            <p:nvSpPr>
              <p:cNvPr id="759" name="Shape"/>
              <p:cNvSpPr/>
              <p:nvPr/>
            </p:nvSpPr>
            <p:spPr>
              <a:xfrm>
                <a:off x="0" y="0"/>
                <a:ext cx="3037498" cy="1932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5" y="0"/>
                    </a:moveTo>
                    <a:lnTo>
                      <a:pt x="579" y="0"/>
                    </a:lnTo>
                    <a:lnTo>
                      <a:pt x="353" y="71"/>
                    </a:lnTo>
                    <a:lnTo>
                      <a:pt x="169" y="266"/>
                    </a:lnTo>
                    <a:lnTo>
                      <a:pt x="45" y="555"/>
                    </a:lnTo>
                    <a:lnTo>
                      <a:pt x="0" y="909"/>
                    </a:lnTo>
                    <a:lnTo>
                      <a:pt x="0" y="20691"/>
                    </a:lnTo>
                    <a:lnTo>
                      <a:pt x="45" y="21045"/>
                    </a:lnTo>
                    <a:lnTo>
                      <a:pt x="169" y="21334"/>
                    </a:lnTo>
                    <a:lnTo>
                      <a:pt x="353" y="21529"/>
                    </a:lnTo>
                    <a:lnTo>
                      <a:pt x="579" y="21600"/>
                    </a:lnTo>
                    <a:lnTo>
                      <a:pt x="21335" y="21600"/>
                    </a:lnTo>
                    <a:lnTo>
                      <a:pt x="21560" y="21529"/>
                    </a:lnTo>
                    <a:lnTo>
                      <a:pt x="21600" y="21486"/>
                    </a:lnTo>
                    <a:lnTo>
                      <a:pt x="579" y="21486"/>
                    </a:lnTo>
                    <a:lnTo>
                      <a:pt x="382" y="21424"/>
                    </a:lnTo>
                    <a:lnTo>
                      <a:pt x="221" y="21253"/>
                    </a:lnTo>
                    <a:lnTo>
                      <a:pt x="112" y="21000"/>
                    </a:lnTo>
                    <a:lnTo>
                      <a:pt x="72" y="20691"/>
                    </a:lnTo>
                    <a:lnTo>
                      <a:pt x="72" y="909"/>
                    </a:lnTo>
                    <a:lnTo>
                      <a:pt x="112" y="600"/>
                    </a:lnTo>
                    <a:lnTo>
                      <a:pt x="221" y="347"/>
                    </a:lnTo>
                    <a:lnTo>
                      <a:pt x="382" y="176"/>
                    </a:lnTo>
                    <a:lnTo>
                      <a:pt x="579" y="114"/>
                    </a:lnTo>
                    <a:lnTo>
                      <a:pt x="21600" y="114"/>
                    </a:lnTo>
                    <a:lnTo>
                      <a:pt x="21560" y="71"/>
                    </a:lnTo>
                    <a:lnTo>
                      <a:pt x="2133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Shape"/>
              <p:cNvSpPr/>
              <p:nvPr/>
            </p:nvSpPr>
            <p:spPr>
              <a:xfrm>
                <a:off x="3000225" y="10170"/>
                <a:ext cx="81363" cy="1912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63"/>
                    </a:lnTo>
                    <a:lnTo>
                      <a:pt x="13364" y="236"/>
                    </a:lnTo>
                    <a:lnTo>
                      <a:pt x="17415" y="491"/>
                    </a:lnTo>
                    <a:lnTo>
                      <a:pt x="18900" y="804"/>
                    </a:lnTo>
                    <a:lnTo>
                      <a:pt x="18900" y="20796"/>
                    </a:lnTo>
                    <a:lnTo>
                      <a:pt x="17415" y="21109"/>
                    </a:lnTo>
                    <a:lnTo>
                      <a:pt x="13364" y="21364"/>
                    </a:lnTo>
                    <a:lnTo>
                      <a:pt x="7357" y="21537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46"/>
                    </a:lnTo>
                    <a:lnTo>
                      <a:pt x="19902" y="21154"/>
                    </a:lnTo>
                    <a:lnTo>
                      <a:pt x="21600" y="20796"/>
                    </a:lnTo>
                    <a:lnTo>
                      <a:pt x="21600" y="804"/>
                    </a:lnTo>
                    <a:lnTo>
                      <a:pt x="19902" y="446"/>
                    </a:lnTo>
                    <a:lnTo>
                      <a:pt x="15274" y="154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762" name="object 27" descr="object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7978" y="188149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4" name="object 28"/>
          <p:cNvSpPr txBox="1"/>
          <p:nvPr/>
        </p:nvSpPr>
        <p:spPr>
          <a:xfrm>
            <a:off x="4019806" y="6835602"/>
            <a:ext cx="2392680" cy="95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62890">
              <a:spcBef>
                <a:spcPts val="100"/>
              </a:spcBef>
              <a:defRPr sz="1200" b="1" spc="100">
                <a:solidFill>
                  <a:srgbClr val="9A3412"/>
                </a:solidFill>
              </a:defRPr>
            </a:pPr>
            <a:r>
              <a:t>Status</a:t>
            </a:r>
            <a:r>
              <a:rPr spc="-75"/>
              <a:t> </a:t>
            </a:r>
            <a:r>
              <a:rPr spc="75"/>
              <a:t>Management</a:t>
            </a:r>
          </a:p>
          <a:p>
            <a:pPr marL="78105" indent="-65405">
              <a:spcBef>
                <a:spcPts val="9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Available:</a:t>
            </a:r>
            <a:r>
              <a:rPr spc="-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Ready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new</a:t>
            </a:r>
            <a:r>
              <a:rPr b="0" spc="3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customers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Occupied:</a:t>
            </a:r>
            <a:r>
              <a:rPr spc="12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Currently</a:t>
            </a:r>
            <a:r>
              <a:rPr b="0" spc="1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serving</a:t>
            </a:r>
            <a:r>
              <a:rPr b="0" spc="15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customers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Reserved:</a:t>
            </a:r>
            <a:r>
              <a:rPr spc="34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Held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specific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reservations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Out</a:t>
            </a:r>
            <a:r>
              <a:rPr spc="30"/>
              <a:t> </a:t>
            </a:r>
            <a:r>
              <a:rPr spc="55"/>
              <a:t>of</a:t>
            </a:r>
            <a:r>
              <a:rPr spc="30"/>
              <a:t> </a:t>
            </a:r>
            <a:r>
              <a:t>Service:</a:t>
            </a:r>
            <a:r>
              <a:rPr spc="6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Temporarily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unavailable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object 2"/>
          <p:cNvSpPr txBox="1">
            <a:spLocks noGrp="1"/>
          </p:cNvSpPr>
          <p:nvPr>
            <p:ph type="title"/>
          </p:nvPr>
        </p:nvSpPr>
        <p:spPr>
          <a:xfrm>
            <a:off x="503767" y="469900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Menu</a:t>
            </a:r>
            <a:r>
              <a:rPr spc="-200"/>
              <a:t> </a:t>
            </a:r>
            <a:r>
              <a:t>Management</a:t>
            </a:r>
            <a:r>
              <a:rPr spc="-200"/>
              <a:t> </a:t>
            </a:r>
            <a:r>
              <a:t>System</a:t>
            </a:r>
          </a:p>
        </p:txBody>
      </p:sp>
      <p:sp>
        <p:nvSpPr>
          <p:cNvPr id="767" name="object 3"/>
          <p:cNvSpPr txBox="1"/>
          <p:nvPr/>
        </p:nvSpPr>
        <p:spPr>
          <a:xfrm>
            <a:off x="602599" y="1092200"/>
            <a:ext cx="2968626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45">
                <a:solidFill>
                  <a:srgbClr val="1D4ED8"/>
                </a:solidFill>
              </a:defRPr>
            </a:pPr>
            <a:r>
              <a:t>Dynamic</a:t>
            </a:r>
            <a:r>
              <a:rPr spc="-95"/>
              <a:t> </a:t>
            </a:r>
            <a:r>
              <a:rPr spc="60"/>
              <a:t>Menu</a:t>
            </a:r>
            <a:r>
              <a:rPr spc="-95"/>
              <a:t> </a:t>
            </a:r>
            <a:r>
              <a:rPr spc="-10"/>
              <a:t>Administration</a:t>
            </a:r>
          </a:p>
        </p:txBody>
      </p:sp>
      <p:grpSp>
        <p:nvGrpSpPr>
          <p:cNvPr id="771" name="object 4"/>
          <p:cNvGrpSpPr/>
          <p:nvPr/>
        </p:nvGrpSpPr>
        <p:grpSpPr>
          <a:xfrm>
            <a:off x="482600" y="1492059"/>
            <a:ext cx="3314700" cy="6934201"/>
            <a:chOff x="0" y="0"/>
            <a:chExt cx="3314700" cy="6934200"/>
          </a:xfrm>
        </p:grpSpPr>
        <p:pic>
          <p:nvPicPr>
            <p:cNvPr id="768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0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2" name="object 8"/>
          <p:cNvSpPr txBox="1"/>
          <p:nvPr/>
        </p:nvSpPr>
        <p:spPr>
          <a:xfrm>
            <a:off x="1514546" y="8268584"/>
            <a:ext cx="12426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Menu</a:t>
            </a:r>
            <a:r>
              <a:rPr spc="104"/>
              <a:t> </a:t>
            </a:r>
            <a:r>
              <a:t>Items</a:t>
            </a:r>
            <a:r>
              <a:rPr spc="104"/>
              <a:t> </a:t>
            </a:r>
            <a:r>
              <a:rPr spc="-10"/>
              <a:t>Overview</a:t>
            </a:r>
          </a:p>
        </p:txBody>
      </p:sp>
      <p:grpSp>
        <p:nvGrpSpPr>
          <p:cNvPr id="776" name="object 9"/>
          <p:cNvGrpSpPr/>
          <p:nvPr/>
        </p:nvGrpSpPr>
        <p:grpSpPr>
          <a:xfrm>
            <a:off x="3759200" y="1492059"/>
            <a:ext cx="3327400" cy="6934201"/>
            <a:chOff x="0" y="0"/>
            <a:chExt cx="3327400" cy="6934200"/>
          </a:xfrm>
        </p:grpSpPr>
        <p:pic>
          <p:nvPicPr>
            <p:cNvPr id="773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3274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5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92" y="37416"/>
              <a:ext cx="3040907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7" name="object 13"/>
          <p:cNvSpPr txBox="1"/>
          <p:nvPr/>
        </p:nvSpPr>
        <p:spPr>
          <a:xfrm>
            <a:off x="4849821" y="8268584"/>
            <a:ext cx="114236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Add</a:t>
            </a:r>
            <a:r>
              <a:rPr spc="85"/>
              <a:t> </a:t>
            </a:r>
            <a:r>
              <a:t>New</a:t>
            </a:r>
            <a:r>
              <a:rPr spc="90"/>
              <a:t> </a:t>
            </a:r>
            <a:r>
              <a:t>Item</a:t>
            </a:r>
            <a:r>
              <a:rPr spc="85"/>
              <a:t> </a:t>
            </a:r>
            <a:r>
              <a:rPr spc="-20"/>
              <a:t>Form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01CD8A-18D4-7896-0D2D-2369689C85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5" y="8563254"/>
            <a:ext cx="6552529" cy="16602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object 2"/>
          <p:cNvSpPr txBox="1">
            <a:spLocks noGrp="1"/>
          </p:cNvSpPr>
          <p:nvPr>
            <p:ph type="title"/>
          </p:nvPr>
        </p:nvSpPr>
        <p:spPr>
          <a:xfrm>
            <a:off x="472449" y="602621"/>
            <a:ext cx="5245681" cy="470643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400"/>
            </a:pPr>
            <a:r>
              <a:t>Staff</a:t>
            </a:r>
            <a:r>
              <a:rPr spc="-200"/>
              <a:t> </a:t>
            </a:r>
            <a:r>
              <a:rPr spc="100"/>
              <a:t>Management</a:t>
            </a:r>
          </a:p>
        </p:txBody>
      </p:sp>
      <p:sp>
        <p:nvSpPr>
          <p:cNvPr id="794" name="object 3"/>
          <p:cNvSpPr txBox="1"/>
          <p:nvPr/>
        </p:nvSpPr>
        <p:spPr>
          <a:xfrm>
            <a:off x="602599" y="1416224"/>
            <a:ext cx="248412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Employee</a:t>
            </a:r>
            <a:r>
              <a:rPr spc="114"/>
              <a:t> </a:t>
            </a:r>
            <a:r>
              <a:rPr spc="-10"/>
              <a:t>Administration</a:t>
            </a:r>
          </a:p>
        </p:txBody>
      </p:sp>
      <p:grpSp>
        <p:nvGrpSpPr>
          <p:cNvPr id="798" name="object 4"/>
          <p:cNvGrpSpPr/>
          <p:nvPr/>
        </p:nvGrpSpPr>
        <p:grpSpPr>
          <a:xfrm>
            <a:off x="482600" y="1816100"/>
            <a:ext cx="3314700" cy="6934200"/>
            <a:chOff x="0" y="0"/>
            <a:chExt cx="3314700" cy="6934200"/>
          </a:xfrm>
        </p:grpSpPr>
        <p:pic>
          <p:nvPicPr>
            <p:cNvPr id="795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6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7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9" name="object 8"/>
          <p:cNvSpPr txBox="1"/>
          <p:nvPr/>
        </p:nvSpPr>
        <p:spPr>
          <a:xfrm>
            <a:off x="1712683" y="8592608"/>
            <a:ext cx="8464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95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Staff</a:t>
            </a:r>
            <a:r>
              <a:rPr spc="0"/>
              <a:t> </a:t>
            </a:r>
            <a:r>
              <a:rPr spc="-10"/>
              <a:t>Directory</a:t>
            </a:r>
          </a:p>
        </p:txBody>
      </p:sp>
      <p:grpSp>
        <p:nvGrpSpPr>
          <p:cNvPr id="804" name="object 9"/>
          <p:cNvGrpSpPr/>
          <p:nvPr/>
        </p:nvGrpSpPr>
        <p:grpSpPr>
          <a:xfrm>
            <a:off x="3900292" y="5250381"/>
            <a:ext cx="3040907" cy="1647582"/>
            <a:chOff x="0" y="0"/>
            <a:chExt cx="3040905" cy="1647581"/>
          </a:xfrm>
        </p:grpSpPr>
        <p:sp>
          <p:nvSpPr>
            <p:cNvPr id="800" name="object 10"/>
            <p:cNvSpPr/>
            <p:nvPr/>
          </p:nvSpPr>
          <p:spPr>
            <a:xfrm>
              <a:off x="10169" y="10170"/>
              <a:ext cx="3020567" cy="162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85"/>
                  </a:lnTo>
                  <a:lnTo>
                    <a:pt x="170" y="316"/>
                  </a:lnTo>
                  <a:lnTo>
                    <a:pt x="46" y="660"/>
                  </a:lnTo>
                  <a:lnTo>
                    <a:pt x="0" y="1080"/>
                  </a:lnTo>
                  <a:lnTo>
                    <a:pt x="0" y="20520"/>
                  </a:lnTo>
                  <a:lnTo>
                    <a:pt x="46" y="20940"/>
                  </a:lnTo>
                  <a:lnTo>
                    <a:pt x="170" y="21284"/>
                  </a:lnTo>
                  <a:lnTo>
                    <a:pt x="355" y="21515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15"/>
                  </a:lnTo>
                  <a:lnTo>
                    <a:pt x="21430" y="21284"/>
                  </a:lnTo>
                  <a:lnTo>
                    <a:pt x="21554" y="20940"/>
                  </a:lnTo>
                  <a:lnTo>
                    <a:pt x="21600" y="20520"/>
                  </a:lnTo>
                  <a:lnTo>
                    <a:pt x="21600" y="1080"/>
                  </a:lnTo>
                  <a:lnTo>
                    <a:pt x="21554" y="660"/>
                  </a:lnTo>
                  <a:lnTo>
                    <a:pt x="21430" y="316"/>
                  </a:lnTo>
                  <a:lnTo>
                    <a:pt x="21245" y="85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803" name="object 11"/>
            <p:cNvGrpSpPr/>
            <p:nvPr/>
          </p:nvGrpSpPr>
          <p:grpSpPr>
            <a:xfrm>
              <a:off x="0" y="0"/>
              <a:ext cx="3040906" cy="1647582"/>
              <a:chOff x="0" y="0"/>
              <a:chExt cx="3040905" cy="1647581"/>
            </a:xfrm>
          </p:grpSpPr>
          <p:sp>
            <p:nvSpPr>
              <p:cNvPr id="801" name="Shape"/>
              <p:cNvSpPr/>
              <p:nvPr/>
            </p:nvSpPr>
            <p:spPr>
              <a:xfrm>
                <a:off x="0" y="0"/>
                <a:ext cx="2996816" cy="1647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84"/>
                    </a:lnTo>
                    <a:lnTo>
                      <a:pt x="172" y="312"/>
                    </a:lnTo>
                    <a:lnTo>
                      <a:pt x="46" y="651"/>
                    </a:lnTo>
                    <a:lnTo>
                      <a:pt x="0" y="1067"/>
                    </a:lnTo>
                    <a:lnTo>
                      <a:pt x="0" y="20533"/>
                    </a:lnTo>
                    <a:lnTo>
                      <a:pt x="46" y="20949"/>
                    </a:lnTo>
                    <a:lnTo>
                      <a:pt x="172" y="21288"/>
                    </a:lnTo>
                    <a:lnTo>
                      <a:pt x="358" y="21516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16"/>
                    </a:lnTo>
                    <a:lnTo>
                      <a:pt x="21600" y="21467"/>
                    </a:lnTo>
                    <a:lnTo>
                      <a:pt x="586" y="21467"/>
                    </a:lnTo>
                    <a:lnTo>
                      <a:pt x="387" y="21393"/>
                    </a:lnTo>
                    <a:lnTo>
                      <a:pt x="224" y="21193"/>
                    </a:lnTo>
                    <a:lnTo>
                      <a:pt x="114" y="20897"/>
                    </a:lnTo>
                    <a:lnTo>
                      <a:pt x="73" y="20533"/>
                    </a:lnTo>
                    <a:lnTo>
                      <a:pt x="73" y="1067"/>
                    </a:lnTo>
                    <a:lnTo>
                      <a:pt x="114" y="703"/>
                    </a:lnTo>
                    <a:lnTo>
                      <a:pt x="224" y="407"/>
                    </a:lnTo>
                    <a:lnTo>
                      <a:pt x="387" y="207"/>
                    </a:lnTo>
                    <a:lnTo>
                      <a:pt x="586" y="133"/>
                    </a:lnTo>
                    <a:lnTo>
                      <a:pt x="21600" y="133"/>
                    </a:lnTo>
                    <a:lnTo>
                      <a:pt x="21560" y="84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2" name="Shape"/>
              <p:cNvSpPr/>
              <p:nvPr/>
            </p:nvSpPr>
            <p:spPr>
              <a:xfrm>
                <a:off x="2959544" y="10170"/>
                <a:ext cx="81362" cy="1627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74"/>
                    </a:lnTo>
                    <a:lnTo>
                      <a:pt x="13364" y="277"/>
                    </a:lnTo>
                    <a:lnTo>
                      <a:pt x="17415" y="577"/>
                    </a:lnTo>
                    <a:lnTo>
                      <a:pt x="18900" y="945"/>
                    </a:lnTo>
                    <a:lnTo>
                      <a:pt x="18900" y="20655"/>
                    </a:lnTo>
                    <a:lnTo>
                      <a:pt x="17415" y="21023"/>
                    </a:lnTo>
                    <a:lnTo>
                      <a:pt x="13364" y="21323"/>
                    </a:lnTo>
                    <a:lnTo>
                      <a:pt x="7357" y="2152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19"/>
                    </a:lnTo>
                    <a:lnTo>
                      <a:pt x="19903" y="21075"/>
                    </a:lnTo>
                    <a:lnTo>
                      <a:pt x="21600" y="20655"/>
                    </a:lnTo>
                    <a:lnTo>
                      <a:pt x="21600" y="945"/>
                    </a:lnTo>
                    <a:lnTo>
                      <a:pt x="19903" y="525"/>
                    </a:lnTo>
                    <a:lnTo>
                      <a:pt x="15274" y="181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13" name="object 12"/>
          <p:cNvGrpSpPr/>
          <p:nvPr/>
        </p:nvGrpSpPr>
        <p:grpSpPr>
          <a:xfrm>
            <a:off x="3900292" y="1853515"/>
            <a:ext cx="3040907" cy="3234142"/>
            <a:chOff x="0" y="0"/>
            <a:chExt cx="3040905" cy="3234140"/>
          </a:xfrm>
        </p:grpSpPr>
        <p:sp>
          <p:nvSpPr>
            <p:cNvPr id="805" name="object 13"/>
            <p:cNvSpPr/>
            <p:nvPr/>
          </p:nvSpPr>
          <p:spPr>
            <a:xfrm>
              <a:off x="10169" y="10169"/>
              <a:ext cx="3020567" cy="32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8" y="0"/>
                  </a:moveTo>
                  <a:lnTo>
                    <a:pt x="582" y="0"/>
                  </a:lnTo>
                  <a:lnTo>
                    <a:pt x="355" y="43"/>
                  </a:lnTo>
                  <a:lnTo>
                    <a:pt x="170" y="160"/>
                  </a:lnTo>
                  <a:lnTo>
                    <a:pt x="46" y="334"/>
                  </a:lnTo>
                  <a:lnTo>
                    <a:pt x="0" y="547"/>
                  </a:lnTo>
                  <a:lnTo>
                    <a:pt x="0" y="21053"/>
                  </a:lnTo>
                  <a:lnTo>
                    <a:pt x="46" y="21266"/>
                  </a:lnTo>
                  <a:lnTo>
                    <a:pt x="170" y="21440"/>
                  </a:lnTo>
                  <a:lnTo>
                    <a:pt x="355" y="21557"/>
                  </a:lnTo>
                  <a:lnTo>
                    <a:pt x="582" y="21600"/>
                  </a:lnTo>
                  <a:lnTo>
                    <a:pt x="21018" y="21600"/>
                  </a:lnTo>
                  <a:lnTo>
                    <a:pt x="21245" y="21557"/>
                  </a:lnTo>
                  <a:lnTo>
                    <a:pt x="21430" y="21440"/>
                  </a:lnTo>
                  <a:lnTo>
                    <a:pt x="21554" y="21266"/>
                  </a:lnTo>
                  <a:lnTo>
                    <a:pt x="21600" y="21053"/>
                  </a:lnTo>
                  <a:lnTo>
                    <a:pt x="21600" y="547"/>
                  </a:lnTo>
                  <a:lnTo>
                    <a:pt x="21554" y="334"/>
                  </a:lnTo>
                  <a:lnTo>
                    <a:pt x="21430" y="160"/>
                  </a:lnTo>
                  <a:lnTo>
                    <a:pt x="21245" y="43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808" name="object 14"/>
            <p:cNvGrpSpPr/>
            <p:nvPr/>
          </p:nvGrpSpPr>
          <p:grpSpPr>
            <a:xfrm>
              <a:off x="0" y="0"/>
              <a:ext cx="3040906" cy="3234141"/>
              <a:chOff x="0" y="0"/>
              <a:chExt cx="3040905" cy="3234140"/>
            </a:xfrm>
          </p:grpSpPr>
          <p:sp>
            <p:nvSpPr>
              <p:cNvPr id="806" name="Shape"/>
              <p:cNvSpPr/>
              <p:nvPr/>
            </p:nvSpPr>
            <p:spPr>
              <a:xfrm>
                <a:off x="0" y="0"/>
                <a:ext cx="2996816" cy="32341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43"/>
                    </a:lnTo>
                    <a:lnTo>
                      <a:pt x="172" y="159"/>
                    </a:lnTo>
                    <a:lnTo>
                      <a:pt x="46" y="332"/>
                    </a:lnTo>
                    <a:lnTo>
                      <a:pt x="0" y="543"/>
                    </a:lnTo>
                    <a:lnTo>
                      <a:pt x="0" y="21057"/>
                    </a:lnTo>
                    <a:lnTo>
                      <a:pt x="46" y="21268"/>
                    </a:lnTo>
                    <a:lnTo>
                      <a:pt x="172" y="21441"/>
                    </a:lnTo>
                    <a:lnTo>
                      <a:pt x="358" y="21557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57"/>
                    </a:lnTo>
                    <a:lnTo>
                      <a:pt x="21600" y="21532"/>
                    </a:lnTo>
                    <a:lnTo>
                      <a:pt x="586" y="21532"/>
                    </a:lnTo>
                    <a:lnTo>
                      <a:pt x="387" y="21495"/>
                    </a:lnTo>
                    <a:lnTo>
                      <a:pt x="224" y="21393"/>
                    </a:lnTo>
                    <a:lnTo>
                      <a:pt x="114" y="21242"/>
                    </a:lnTo>
                    <a:lnTo>
                      <a:pt x="73" y="21057"/>
                    </a:lnTo>
                    <a:lnTo>
                      <a:pt x="73" y="543"/>
                    </a:lnTo>
                    <a:lnTo>
                      <a:pt x="114" y="358"/>
                    </a:lnTo>
                    <a:lnTo>
                      <a:pt x="224" y="207"/>
                    </a:lnTo>
                    <a:lnTo>
                      <a:pt x="387" y="105"/>
                    </a:lnTo>
                    <a:lnTo>
                      <a:pt x="586" y="68"/>
                    </a:lnTo>
                    <a:lnTo>
                      <a:pt x="21600" y="68"/>
                    </a:lnTo>
                    <a:lnTo>
                      <a:pt x="21560" y="43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07" name="Shape"/>
              <p:cNvSpPr/>
              <p:nvPr/>
            </p:nvSpPr>
            <p:spPr>
              <a:xfrm>
                <a:off x="2959544" y="10169"/>
                <a:ext cx="81362" cy="3213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38"/>
                    </a:lnTo>
                    <a:lnTo>
                      <a:pt x="13364" y="140"/>
                    </a:lnTo>
                    <a:lnTo>
                      <a:pt x="17415" y="292"/>
                    </a:lnTo>
                    <a:lnTo>
                      <a:pt x="18900" y="478"/>
                    </a:lnTo>
                    <a:lnTo>
                      <a:pt x="18900" y="21122"/>
                    </a:lnTo>
                    <a:lnTo>
                      <a:pt x="17415" y="21308"/>
                    </a:lnTo>
                    <a:lnTo>
                      <a:pt x="13364" y="21460"/>
                    </a:lnTo>
                    <a:lnTo>
                      <a:pt x="7357" y="21562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08"/>
                    </a:lnTo>
                    <a:lnTo>
                      <a:pt x="19903" y="21334"/>
                    </a:lnTo>
                    <a:lnTo>
                      <a:pt x="21600" y="21122"/>
                    </a:lnTo>
                    <a:lnTo>
                      <a:pt x="21600" y="478"/>
                    </a:lnTo>
                    <a:lnTo>
                      <a:pt x="19903" y="266"/>
                    </a:lnTo>
                    <a:lnTo>
                      <a:pt x="15274" y="92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11" name="object 15"/>
            <p:cNvGrpSpPr/>
            <p:nvPr/>
          </p:nvGrpSpPr>
          <p:grpSpPr>
            <a:xfrm>
              <a:off x="172889" y="579713"/>
              <a:ext cx="2695118" cy="2481544"/>
              <a:chOff x="0" y="0"/>
              <a:chExt cx="2695117" cy="2481543"/>
            </a:xfrm>
          </p:grpSpPr>
          <p:sp>
            <p:nvSpPr>
              <p:cNvPr id="809" name="Shape"/>
              <p:cNvSpPr/>
              <p:nvPr/>
            </p:nvSpPr>
            <p:spPr>
              <a:xfrm>
                <a:off x="0" y="1220431"/>
                <a:ext cx="2695118" cy="1261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3"/>
                    </a:moveTo>
                    <a:lnTo>
                      <a:pt x="21549" y="851"/>
                    </a:lnTo>
                    <a:lnTo>
                      <a:pt x="21409" y="408"/>
                    </a:lnTo>
                    <a:lnTo>
                      <a:pt x="21202" y="109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109"/>
                    </a:lnTo>
                    <a:lnTo>
                      <a:pt x="191" y="408"/>
                    </a:lnTo>
                    <a:lnTo>
                      <a:pt x="51" y="851"/>
                    </a:lnTo>
                    <a:lnTo>
                      <a:pt x="0" y="1393"/>
                    </a:lnTo>
                    <a:lnTo>
                      <a:pt x="0" y="20206"/>
                    </a:lnTo>
                    <a:lnTo>
                      <a:pt x="51" y="20749"/>
                    </a:lnTo>
                    <a:lnTo>
                      <a:pt x="191" y="21192"/>
                    </a:lnTo>
                    <a:lnTo>
                      <a:pt x="398" y="21490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490"/>
                    </a:lnTo>
                    <a:lnTo>
                      <a:pt x="21409" y="21192"/>
                    </a:lnTo>
                    <a:lnTo>
                      <a:pt x="21549" y="20749"/>
                    </a:lnTo>
                    <a:lnTo>
                      <a:pt x="21600" y="20206"/>
                    </a:lnTo>
                    <a:lnTo>
                      <a:pt x="21600" y="139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10" name="Shape"/>
              <p:cNvSpPr/>
              <p:nvPr/>
            </p:nvSpPr>
            <p:spPr>
              <a:xfrm>
                <a:off x="0" y="0"/>
                <a:ext cx="2695118" cy="1098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00"/>
                    </a:moveTo>
                    <a:lnTo>
                      <a:pt x="21549" y="977"/>
                    </a:lnTo>
                    <a:lnTo>
                      <a:pt x="21409" y="469"/>
                    </a:lnTo>
                    <a:lnTo>
                      <a:pt x="21202" y="126"/>
                    </a:lnTo>
                    <a:lnTo>
                      <a:pt x="20948" y="0"/>
                    </a:lnTo>
                    <a:lnTo>
                      <a:pt x="652" y="0"/>
                    </a:lnTo>
                    <a:lnTo>
                      <a:pt x="398" y="126"/>
                    </a:lnTo>
                    <a:lnTo>
                      <a:pt x="191" y="469"/>
                    </a:lnTo>
                    <a:lnTo>
                      <a:pt x="51" y="977"/>
                    </a:lnTo>
                    <a:lnTo>
                      <a:pt x="0" y="1600"/>
                    </a:lnTo>
                    <a:lnTo>
                      <a:pt x="0" y="20000"/>
                    </a:lnTo>
                    <a:lnTo>
                      <a:pt x="51" y="20623"/>
                    </a:lnTo>
                    <a:lnTo>
                      <a:pt x="191" y="21131"/>
                    </a:lnTo>
                    <a:lnTo>
                      <a:pt x="398" y="21474"/>
                    </a:lnTo>
                    <a:lnTo>
                      <a:pt x="652" y="21600"/>
                    </a:lnTo>
                    <a:lnTo>
                      <a:pt x="20948" y="21600"/>
                    </a:lnTo>
                    <a:lnTo>
                      <a:pt x="21202" y="21474"/>
                    </a:lnTo>
                    <a:lnTo>
                      <a:pt x="21409" y="21131"/>
                    </a:lnTo>
                    <a:lnTo>
                      <a:pt x="21549" y="20623"/>
                    </a:lnTo>
                    <a:lnTo>
                      <a:pt x="21600" y="20000"/>
                    </a:lnTo>
                    <a:lnTo>
                      <a:pt x="21600" y="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812" name="object 16" descr="object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79" y="203404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14" name="object 17"/>
          <p:cNvSpPr txBox="1"/>
          <p:nvPr/>
        </p:nvSpPr>
        <p:spPr>
          <a:xfrm>
            <a:off x="4182529" y="2045509"/>
            <a:ext cx="1991997" cy="122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55575">
              <a:defRPr sz="1400" b="1" spc="240">
                <a:solidFill>
                  <a:srgbClr val="1E40AF"/>
                </a:solidFill>
              </a:defRPr>
            </a:pPr>
            <a:r>
              <a:t>Staff</a:t>
            </a:r>
            <a:r>
              <a:rPr spc="-94"/>
              <a:t> </a:t>
            </a:r>
            <a:r>
              <a:rPr spc="-10"/>
              <a:t>Directory</a:t>
            </a:r>
          </a:p>
          <a:p>
            <a:pPr>
              <a:spcBef>
                <a:spcPts val="600"/>
              </a:spcBef>
              <a:defRPr sz="1400"/>
            </a:pPr>
            <a:endParaRPr spc="-10"/>
          </a:p>
          <a:p>
            <a:pPr indent="12700">
              <a:defRPr sz="1100" b="1"/>
            </a:pPr>
            <a:r>
              <a:t>Current</a:t>
            </a:r>
            <a:r>
              <a:rPr spc="100"/>
              <a:t> </a:t>
            </a:r>
            <a:r>
              <a:rPr spc="130"/>
              <a:t>Staff:</a:t>
            </a:r>
          </a:p>
          <a:p>
            <a:pPr marL="78105" indent="-65405"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John</a:t>
            </a:r>
            <a:r>
              <a:rPr spc="90"/>
              <a:t> </a:t>
            </a:r>
            <a:r>
              <a:t>Smith:</a:t>
            </a:r>
            <a:r>
              <a:rPr spc="125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Waiter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Alice</a:t>
            </a:r>
            <a:r>
              <a:rPr spc="110"/>
              <a:t> </a:t>
            </a:r>
            <a:r>
              <a:t>Johnson:</a:t>
            </a:r>
            <a:r>
              <a:rPr spc="150"/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Waiter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Additional</a:t>
            </a:r>
            <a:r>
              <a:rPr spc="-10"/>
              <a:t> </a:t>
            </a:r>
            <a:r>
              <a:rPr spc="125"/>
              <a:t>Staff:</a:t>
            </a:r>
            <a:r>
              <a:rPr spc="2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Expandable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list</a:t>
            </a:r>
          </a:p>
        </p:txBody>
      </p:sp>
      <p:sp>
        <p:nvSpPr>
          <p:cNvPr id="815" name="object 18"/>
          <p:cNvSpPr txBox="1"/>
          <p:nvPr/>
        </p:nvSpPr>
        <p:spPr>
          <a:xfrm>
            <a:off x="4182529" y="3788434"/>
            <a:ext cx="2389506" cy="871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100" b="1" spc="50"/>
            </a:pPr>
            <a:r>
              <a:t>Role</a:t>
            </a:r>
            <a:r>
              <a:rPr spc="-70"/>
              <a:t> </a:t>
            </a:r>
            <a:r>
              <a:rPr spc="45"/>
              <a:t>Management:</a:t>
            </a:r>
          </a:p>
          <a:p>
            <a:pPr marL="78105" indent="-65405">
              <a:spcBef>
                <a:spcPts val="8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/>
            </a:pPr>
            <a:r>
              <a:t>Role</a:t>
            </a:r>
            <a:r>
              <a:rPr spc="25"/>
              <a:t> </a:t>
            </a:r>
            <a:r>
              <a:rPr spc="65"/>
              <a:t>Badges:</a:t>
            </a:r>
            <a:r>
              <a:rPr spc="6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role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identification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20"/>
            </a:pPr>
            <a:r>
              <a:t>Permission</a:t>
            </a:r>
            <a:r>
              <a:rPr spc="40"/>
              <a:t> </a:t>
            </a:r>
            <a:r>
              <a:t>Control:</a:t>
            </a:r>
            <a:r>
              <a:rPr spc="7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Role-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based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access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marR="349884" indent="-65405">
              <a:lnSpc>
                <a:spcPct val="112400"/>
              </a:lnSpc>
              <a:spcBef>
                <a:spcPts val="3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70"/>
            </a:pPr>
            <a:r>
              <a:t>Staff</a:t>
            </a:r>
            <a:r>
              <a:rPr spc="-40"/>
              <a:t> </a:t>
            </a:r>
            <a:r>
              <a:rPr spc="45"/>
              <a:t>Assignment:</a:t>
            </a:r>
            <a:r>
              <a:rPr spc="-15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r>
              <a:rPr b="0" spc="1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40">
                <a:latin typeface="Microsoft Sans Serif"/>
                <a:ea typeface="Microsoft Sans Serif"/>
                <a:cs typeface="Microsoft Sans Serif"/>
                <a:sym typeface="Microsoft Sans Serif"/>
              </a:rPr>
              <a:t>task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allocation</a:t>
            </a:r>
          </a:p>
        </p:txBody>
      </p:sp>
      <p:sp>
        <p:nvSpPr>
          <p:cNvPr id="816" name="object 19"/>
          <p:cNvSpPr txBox="1"/>
          <p:nvPr/>
        </p:nvSpPr>
        <p:spPr>
          <a:xfrm>
            <a:off x="4060487" y="5437284"/>
            <a:ext cx="1724026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/>
            </a:pPr>
            <a:r>
              <a:t>Future</a:t>
            </a:r>
            <a:r>
              <a:rPr spc="104"/>
              <a:t> </a:t>
            </a:r>
            <a:r>
              <a:rPr spc="35"/>
              <a:t>Features:</a:t>
            </a:r>
          </a:p>
          <a:p>
            <a:pPr marL="78105" indent="-65405">
              <a:spcBef>
                <a:spcPts val="9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Employee</a:t>
            </a:r>
            <a:r>
              <a:rPr spc="75"/>
              <a:t> </a:t>
            </a:r>
            <a:r>
              <a:t>scheduling</a:t>
            </a:r>
            <a:r>
              <a:rPr spc="80"/>
              <a:t> </a:t>
            </a:r>
            <a:r>
              <a:rPr spc="-10"/>
              <a:t>system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Permission</a:t>
            </a:r>
            <a:r>
              <a:rPr spc="160"/>
              <a:t> </a:t>
            </a:r>
            <a:r>
              <a:rPr spc="-10"/>
              <a:t>management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Payroll</a:t>
            </a:r>
            <a:r>
              <a:rPr spc="130"/>
              <a:t> </a:t>
            </a:r>
            <a:r>
              <a:rPr spc="-10"/>
              <a:t>integration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Performance</a:t>
            </a:r>
            <a:r>
              <a:rPr spc="155"/>
              <a:t> </a:t>
            </a:r>
            <a:r>
              <a:rPr spc="-10"/>
              <a:t>tracking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Shift</a:t>
            </a:r>
            <a:r>
              <a:rPr spc="180"/>
              <a:t> </a:t>
            </a:r>
            <a:r>
              <a:rPr spc="-10"/>
              <a:t>management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object 2"/>
          <p:cNvSpPr txBox="1">
            <a:spLocks noGrp="1"/>
          </p:cNvSpPr>
          <p:nvPr>
            <p:ph type="title"/>
          </p:nvPr>
        </p:nvSpPr>
        <p:spPr>
          <a:xfrm>
            <a:off x="503253" y="508709"/>
            <a:ext cx="5245680" cy="2059472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Analytics</a:t>
            </a:r>
            <a:r>
              <a:rPr spc="-200"/>
              <a:t> </a:t>
            </a:r>
            <a:r>
              <a:rPr spc="0"/>
              <a:t>&amp;</a:t>
            </a:r>
            <a:r>
              <a:rPr spc="-200"/>
              <a:t> </a:t>
            </a:r>
            <a:r>
              <a:rPr spc="0"/>
              <a:t>Reporting</a:t>
            </a:r>
          </a:p>
        </p:txBody>
      </p:sp>
      <p:sp>
        <p:nvSpPr>
          <p:cNvPr id="819" name="object 3"/>
          <p:cNvSpPr txBox="1"/>
          <p:nvPr/>
        </p:nvSpPr>
        <p:spPr>
          <a:xfrm>
            <a:off x="602599" y="1092200"/>
            <a:ext cx="3235962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5">
                <a:solidFill>
                  <a:srgbClr val="1D4ED8"/>
                </a:solidFill>
              </a:defRPr>
            </a:pPr>
            <a:r>
              <a:t>Business</a:t>
            </a:r>
            <a:r>
              <a:rPr spc="25"/>
              <a:t> </a:t>
            </a:r>
            <a:r>
              <a:rPr spc="0"/>
              <a:t>Intelligence</a:t>
            </a:r>
            <a:r>
              <a:rPr spc="30"/>
              <a:t> </a:t>
            </a:r>
            <a:r>
              <a:rPr spc="50"/>
              <a:t>Dashboard</a:t>
            </a:r>
          </a:p>
        </p:txBody>
      </p:sp>
      <p:grpSp>
        <p:nvGrpSpPr>
          <p:cNvPr id="823" name="object 4"/>
          <p:cNvGrpSpPr/>
          <p:nvPr/>
        </p:nvGrpSpPr>
        <p:grpSpPr>
          <a:xfrm>
            <a:off x="482600" y="1492091"/>
            <a:ext cx="3314700" cy="6934201"/>
            <a:chOff x="0" y="0"/>
            <a:chExt cx="3314700" cy="6934200"/>
          </a:xfrm>
        </p:grpSpPr>
        <p:pic>
          <p:nvPicPr>
            <p:cNvPr id="820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1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3147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2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9" y="37416"/>
              <a:ext cx="3040908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4" name="object 8"/>
          <p:cNvSpPr txBox="1"/>
          <p:nvPr/>
        </p:nvSpPr>
        <p:spPr>
          <a:xfrm>
            <a:off x="1512105" y="8227903"/>
            <a:ext cx="124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Overall</a:t>
            </a:r>
            <a:r>
              <a:rPr spc="90"/>
              <a:t> </a:t>
            </a:r>
            <a:r>
              <a:t>Sales</a:t>
            </a:r>
            <a:r>
              <a:rPr spc="90"/>
              <a:t> </a:t>
            </a:r>
            <a:r>
              <a:rPr spc="-10"/>
              <a:t>Reports</a:t>
            </a:r>
          </a:p>
        </p:txBody>
      </p:sp>
      <p:grpSp>
        <p:nvGrpSpPr>
          <p:cNvPr id="828" name="object 9"/>
          <p:cNvGrpSpPr/>
          <p:nvPr/>
        </p:nvGrpSpPr>
        <p:grpSpPr>
          <a:xfrm>
            <a:off x="3759200" y="1492091"/>
            <a:ext cx="3327400" cy="6934201"/>
            <a:chOff x="0" y="0"/>
            <a:chExt cx="3327400" cy="6934200"/>
          </a:xfrm>
        </p:grpSpPr>
        <p:pic>
          <p:nvPicPr>
            <p:cNvPr id="825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50800"/>
              <a:ext cx="30988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6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327400" cy="693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92" y="37416"/>
              <a:ext cx="3040907" cy="66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9" name="object 13"/>
          <p:cNvSpPr txBox="1"/>
          <p:nvPr/>
        </p:nvSpPr>
        <p:spPr>
          <a:xfrm>
            <a:off x="4887653" y="8227903"/>
            <a:ext cx="1066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Daily</a:t>
            </a:r>
            <a:r>
              <a:rPr spc="75"/>
              <a:t> </a:t>
            </a:r>
            <a:r>
              <a:rPr spc="-10"/>
              <a:t>Performance</a:t>
            </a:r>
          </a:p>
        </p:txBody>
      </p:sp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:a16="http://schemas.microsoft.com/office/drawing/2014/main" id="{EE23B1F3-8C1F-5446-DE10-5D60C2F58F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5" y="8600174"/>
            <a:ext cx="6960249" cy="161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object 2"/>
          <p:cNvSpPr txBox="1">
            <a:spLocks noGrp="1"/>
          </p:cNvSpPr>
          <p:nvPr>
            <p:ph type="title"/>
          </p:nvPr>
        </p:nvSpPr>
        <p:spPr>
          <a:xfrm>
            <a:off x="503767" y="698500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Testing</a:t>
            </a:r>
            <a:r>
              <a:rPr spc="-200"/>
              <a:t> </a:t>
            </a:r>
            <a:r>
              <a:rPr spc="100"/>
              <a:t>Strategy</a:t>
            </a:r>
          </a:p>
        </p:txBody>
      </p:sp>
      <p:grpSp>
        <p:nvGrpSpPr>
          <p:cNvPr id="857" name="object 3"/>
          <p:cNvGrpSpPr/>
          <p:nvPr/>
        </p:nvGrpSpPr>
        <p:grpSpPr>
          <a:xfrm>
            <a:off x="615300" y="1853515"/>
            <a:ext cx="6325899" cy="2766310"/>
            <a:chOff x="0" y="0"/>
            <a:chExt cx="6325897" cy="2766308"/>
          </a:xfrm>
        </p:grpSpPr>
        <p:grpSp>
          <p:nvGrpSpPr>
            <p:cNvPr id="855" name="object 4"/>
            <p:cNvGrpSpPr/>
            <p:nvPr/>
          </p:nvGrpSpPr>
          <p:grpSpPr>
            <a:xfrm>
              <a:off x="0" y="0"/>
              <a:ext cx="6325899" cy="2766309"/>
              <a:chOff x="0" y="0"/>
              <a:chExt cx="6325898" cy="2766308"/>
            </a:xfrm>
          </p:grpSpPr>
          <p:sp>
            <p:nvSpPr>
              <p:cNvPr id="853" name="Shape"/>
              <p:cNvSpPr/>
              <p:nvPr/>
            </p:nvSpPr>
            <p:spPr>
              <a:xfrm>
                <a:off x="0" y="0"/>
                <a:ext cx="6281809" cy="2766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2" y="0"/>
                    </a:moveTo>
                    <a:lnTo>
                      <a:pt x="280" y="0"/>
                    </a:lnTo>
                    <a:lnTo>
                      <a:pt x="171" y="50"/>
                    </a:lnTo>
                    <a:lnTo>
                      <a:pt x="82" y="186"/>
                    </a:lnTo>
                    <a:lnTo>
                      <a:pt x="22" y="388"/>
                    </a:lnTo>
                    <a:lnTo>
                      <a:pt x="0" y="635"/>
                    </a:lnTo>
                    <a:lnTo>
                      <a:pt x="0" y="20965"/>
                    </a:lnTo>
                    <a:lnTo>
                      <a:pt x="22" y="21212"/>
                    </a:lnTo>
                    <a:lnTo>
                      <a:pt x="82" y="21414"/>
                    </a:lnTo>
                    <a:lnTo>
                      <a:pt x="171" y="21550"/>
                    </a:lnTo>
                    <a:lnTo>
                      <a:pt x="280" y="21600"/>
                    </a:lnTo>
                    <a:lnTo>
                      <a:pt x="21472" y="21600"/>
                    </a:lnTo>
                    <a:lnTo>
                      <a:pt x="21581" y="21550"/>
                    </a:lnTo>
                    <a:lnTo>
                      <a:pt x="21600" y="21521"/>
                    </a:lnTo>
                    <a:lnTo>
                      <a:pt x="280" y="21521"/>
                    </a:lnTo>
                    <a:lnTo>
                      <a:pt x="184" y="21477"/>
                    </a:lnTo>
                    <a:lnTo>
                      <a:pt x="107" y="21358"/>
                    </a:lnTo>
                    <a:lnTo>
                      <a:pt x="54" y="21181"/>
                    </a:lnTo>
                    <a:lnTo>
                      <a:pt x="35" y="20965"/>
                    </a:lnTo>
                    <a:lnTo>
                      <a:pt x="35" y="635"/>
                    </a:lnTo>
                    <a:lnTo>
                      <a:pt x="54" y="419"/>
                    </a:lnTo>
                    <a:lnTo>
                      <a:pt x="107" y="242"/>
                    </a:lnTo>
                    <a:lnTo>
                      <a:pt x="184" y="123"/>
                    </a:lnTo>
                    <a:lnTo>
                      <a:pt x="280" y="79"/>
                    </a:lnTo>
                    <a:lnTo>
                      <a:pt x="21600" y="79"/>
                    </a:lnTo>
                    <a:lnTo>
                      <a:pt x="21581" y="50"/>
                    </a:lnTo>
                    <a:lnTo>
                      <a:pt x="21472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4" name="Shape"/>
              <p:cNvSpPr/>
              <p:nvPr/>
            </p:nvSpPr>
            <p:spPr>
              <a:xfrm>
                <a:off x="6244537" y="10170"/>
                <a:ext cx="81362" cy="2745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44"/>
                    </a:lnTo>
                    <a:lnTo>
                      <a:pt x="13364" y="164"/>
                    </a:lnTo>
                    <a:lnTo>
                      <a:pt x="17415" y="342"/>
                    </a:lnTo>
                    <a:lnTo>
                      <a:pt x="18900" y="560"/>
                    </a:lnTo>
                    <a:lnTo>
                      <a:pt x="18900" y="21040"/>
                    </a:lnTo>
                    <a:lnTo>
                      <a:pt x="17415" y="21258"/>
                    </a:lnTo>
                    <a:lnTo>
                      <a:pt x="13364" y="21436"/>
                    </a:lnTo>
                    <a:lnTo>
                      <a:pt x="7357" y="21556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93"/>
                    </a:lnTo>
                    <a:lnTo>
                      <a:pt x="19902" y="21289"/>
                    </a:lnTo>
                    <a:lnTo>
                      <a:pt x="21600" y="21040"/>
                    </a:lnTo>
                    <a:lnTo>
                      <a:pt x="21600" y="560"/>
                    </a:lnTo>
                    <a:lnTo>
                      <a:pt x="19902" y="311"/>
                    </a:lnTo>
                    <a:lnTo>
                      <a:pt x="15274" y="107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856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78" y="203405"/>
              <a:ext cx="223746" cy="223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8" name="object 6"/>
          <p:cNvSpPr txBox="1"/>
          <p:nvPr/>
        </p:nvSpPr>
        <p:spPr>
          <a:xfrm>
            <a:off x="602599" y="1416174"/>
            <a:ext cx="33223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Comprehensive</a:t>
            </a:r>
            <a:r>
              <a:rPr spc="185"/>
              <a:t> </a:t>
            </a:r>
            <a:r>
              <a:t>Testing</a:t>
            </a:r>
            <a:r>
              <a:rPr spc="190"/>
              <a:t> </a:t>
            </a:r>
            <a:r>
              <a:rPr spc="-10"/>
              <a:t>Approach</a:t>
            </a:r>
          </a:p>
          <a:p>
            <a:pPr>
              <a:spcBef>
                <a:spcPts val="1200"/>
              </a:spcBef>
              <a:defRPr sz="1600"/>
            </a:pPr>
            <a:endParaRPr spc="-10"/>
          </a:p>
          <a:p>
            <a:pPr indent="500380">
              <a:defRPr sz="1200" b="1" spc="90"/>
            </a:pPr>
            <a:r>
              <a:t>Main</a:t>
            </a:r>
            <a:r>
              <a:rPr spc="-80"/>
              <a:t> </a:t>
            </a:r>
            <a:r>
              <a:rPr spc="95"/>
              <a:t>Use</a:t>
            </a:r>
            <a:r>
              <a:rPr spc="-80"/>
              <a:t> </a:t>
            </a:r>
            <a:r>
              <a:rPr spc="130"/>
              <a:t>Case</a:t>
            </a:r>
            <a:r>
              <a:rPr spc="-80"/>
              <a:t> </a:t>
            </a:r>
            <a:r>
              <a:rPr spc="45"/>
              <a:t>Testing</a:t>
            </a:r>
          </a:p>
        </p:txBody>
      </p:sp>
      <p:sp>
        <p:nvSpPr>
          <p:cNvPr id="859" name="object 7"/>
          <p:cNvSpPr txBox="1"/>
          <p:nvPr/>
        </p:nvSpPr>
        <p:spPr>
          <a:xfrm>
            <a:off x="775493" y="2434470"/>
            <a:ext cx="33178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 spc="3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Focus</a:t>
            </a:r>
            <a:r>
              <a:rPr spc="34"/>
              <a:t> </a:t>
            </a:r>
            <a:r>
              <a:t>on</a:t>
            </a:r>
            <a:r>
              <a:rPr spc="40"/>
              <a:t> </a:t>
            </a:r>
            <a:r>
              <a:t>core</a:t>
            </a:r>
            <a:r>
              <a:rPr spc="40"/>
              <a:t> </a:t>
            </a:r>
            <a:r>
              <a:t>functionality</a:t>
            </a:r>
            <a:r>
              <a:rPr spc="40"/>
              <a:t> </a:t>
            </a:r>
            <a:r>
              <a:rPr spc="45"/>
              <a:t>without</a:t>
            </a:r>
            <a:r>
              <a:rPr spc="40"/>
              <a:t> </a:t>
            </a:r>
            <a:r>
              <a:t>login/register</a:t>
            </a:r>
            <a:r>
              <a:rPr spc="40"/>
              <a:t> </a:t>
            </a:r>
            <a:r>
              <a:rPr spc="-10"/>
              <a:t>features</a:t>
            </a:r>
          </a:p>
        </p:txBody>
      </p:sp>
      <p:graphicFrame>
        <p:nvGraphicFramePr>
          <p:cNvPr id="860" name="object 8"/>
          <p:cNvGraphicFramePr/>
          <p:nvPr/>
        </p:nvGraphicFramePr>
        <p:xfrm>
          <a:off x="788193" y="2758668"/>
          <a:ext cx="5970268" cy="1676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0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indent="86360" algn="l" defTabSz="377829">
                        <a:spcBef>
                          <a:spcPts val="600"/>
                        </a:spcBef>
                        <a:defRPr sz="900" b="1"/>
                      </a:pPr>
                      <a:r>
                        <a:t>Test</a:t>
                      </a:r>
                      <a:r>
                        <a:rPr spc="69"/>
                        <a:t> </a:t>
                      </a:r>
                      <a:r>
                        <a:rPr spc="65"/>
                        <a:t>Case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b="1" spc="-10"/>
                        <a:t>Input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indent="88264" algn="l" defTabSz="377829">
                        <a:spcBef>
                          <a:spcPts val="600"/>
                        </a:spcBef>
                        <a:defRPr sz="900" b="1" spc="45"/>
                      </a:pPr>
                      <a:r>
                        <a:t>Expected</a:t>
                      </a:r>
                      <a:r>
                        <a:rPr spc="-40"/>
                        <a:t> </a:t>
                      </a:r>
                      <a:r>
                        <a:rPr spc="-10"/>
                        <a:t>Output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indent="84455" algn="l" defTabSz="377829">
                        <a:spcBef>
                          <a:spcPts val="600"/>
                        </a:spcBef>
                        <a:defRPr sz="900" b="1" spc="50"/>
                      </a:pPr>
                      <a:r>
                        <a:t>Backend</a:t>
                      </a:r>
                      <a:r>
                        <a:rPr spc="-45"/>
                        <a:t> </a:t>
                      </a:r>
                      <a:r>
                        <a:rPr spc="45"/>
                        <a:t>Method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indent="86360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Place</a:t>
                      </a:r>
                      <a:r>
                        <a:rPr spc="104"/>
                        <a:t> </a:t>
                      </a:r>
                      <a:r>
                        <a:rPr spc="-10"/>
                        <a:t>Order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86994" algn="l" defTabSz="377829">
                        <a:spcBef>
                          <a:spcPts val="600"/>
                        </a:spcBef>
                        <a:defRPr sz="900" spc="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tableId</a:t>
                      </a:r>
                      <a:r>
                        <a:rPr spc="69"/>
                        <a:t> </a:t>
                      </a:r>
                      <a:r>
                        <a:t>+</a:t>
                      </a:r>
                      <a:r>
                        <a:rPr spc="75"/>
                        <a:t> </a:t>
                      </a:r>
                      <a:r>
                        <a:rPr spc="34"/>
                        <a:t>items[]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8826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Saved</a:t>
                      </a:r>
                      <a:r>
                        <a:rPr spc="50"/>
                        <a:t> </a:t>
                      </a:r>
                      <a:r>
                        <a:t>order</a:t>
                      </a:r>
                      <a:r>
                        <a:rPr spc="50"/>
                        <a:t> </a:t>
                      </a:r>
                      <a:r>
                        <a:t>+</a:t>
                      </a:r>
                      <a:r>
                        <a:rPr spc="50"/>
                        <a:t> </a:t>
                      </a:r>
                      <a:r>
                        <a:rPr spc="-10"/>
                        <a:t>response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createOrder()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indent="86360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Pay</a:t>
                      </a:r>
                      <a:r>
                        <a:rPr spc="-30"/>
                        <a:t> </a:t>
                      </a:r>
                      <a:r>
                        <a:rPr spc="-10"/>
                        <a:t>Order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indent="8699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orderId</a:t>
                      </a:r>
                      <a:r>
                        <a:rPr spc="69"/>
                        <a:t> </a:t>
                      </a:r>
                      <a:r>
                        <a:t>+</a:t>
                      </a:r>
                      <a:r>
                        <a:rPr spc="69"/>
                        <a:t> </a:t>
                      </a:r>
                      <a:r>
                        <a:rPr spc="-10"/>
                        <a:t>method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indent="8826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Marked</a:t>
                      </a:r>
                      <a:r>
                        <a:rPr spc="95"/>
                        <a:t> </a:t>
                      </a:r>
                      <a:r>
                        <a:t>as</a:t>
                      </a:r>
                      <a:r>
                        <a:rPr spc="100"/>
                        <a:t> </a:t>
                      </a:r>
                      <a:r>
                        <a:rPr spc="-20"/>
                        <a:t>paid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updateOrderPayment()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indent="86360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View</a:t>
                      </a:r>
                      <a:r>
                        <a:rPr spc="95"/>
                        <a:t> </a:t>
                      </a:r>
                      <a:r>
                        <a:rPr spc="-10"/>
                        <a:t>Summary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8699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date</a:t>
                      </a:r>
                      <a:r>
                        <a:rPr spc="110"/>
                        <a:t> </a:t>
                      </a:r>
                      <a:r>
                        <a:rPr spc="-10"/>
                        <a:t>range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8826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Revenue</a:t>
                      </a:r>
                      <a:r>
                        <a:rPr spc="-40"/>
                        <a:t> </a:t>
                      </a:r>
                      <a:r>
                        <a:t>&amp;</a:t>
                      </a:r>
                      <a:r>
                        <a:rPr spc="-40"/>
                        <a:t> </a:t>
                      </a:r>
                      <a:r>
                        <a:rPr spc="-10"/>
                        <a:t>stats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getSummaryReport()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indent="86360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Update</a:t>
                      </a:r>
                      <a:r>
                        <a:rPr spc="130"/>
                        <a:t> </a:t>
                      </a:r>
                      <a:r>
                        <a:rPr spc="-20"/>
                        <a:t>Menu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indent="8699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itemId</a:t>
                      </a:r>
                      <a:r>
                        <a:rPr spc="75"/>
                        <a:t> </a:t>
                      </a:r>
                      <a:r>
                        <a:t>+</a:t>
                      </a:r>
                      <a:r>
                        <a:rPr spc="75"/>
                        <a:t> </a:t>
                      </a:r>
                      <a:r>
                        <a:rPr spc="-20"/>
                        <a:t>data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indent="88264" algn="l" defTabSz="377829">
                        <a:spcBef>
                          <a:spcPts val="600"/>
                        </a:spcBef>
                        <a:defRPr sz="90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defRPr>
                      </a:pPr>
                      <a:r>
                        <a:t>Updated</a:t>
                      </a:r>
                      <a:r>
                        <a:rPr spc="125"/>
                        <a:t> </a:t>
                      </a:r>
                      <a:r>
                        <a:t>menu</a:t>
                      </a:r>
                      <a:r>
                        <a:rPr spc="125"/>
                        <a:t> </a:t>
                      </a:r>
                      <a:r>
                        <a:rPr spc="-20"/>
                        <a:t>item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updateMenuItem()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1D5DB"/>
                      </a:solidFill>
                    </a:lnL>
                    <a:lnR w="12700">
                      <a:solidFill>
                        <a:srgbClr val="D1D5DB"/>
                      </a:solidFill>
                    </a:lnR>
                    <a:lnT w="12700">
                      <a:solidFill>
                        <a:srgbClr val="D1D5DB"/>
                      </a:solidFill>
                    </a:lnT>
                    <a:lnB w="12700">
                      <a:solidFill>
                        <a:srgbClr val="D1D5DB"/>
                      </a:solidFill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1" name="Adopted the Waterfall process model for organized test planning and execution.…"/>
          <p:cNvSpPr txBox="1"/>
          <p:nvPr/>
        </p:nvSpPr>
        <p:spPr>
          <a:xfrm>
            <a:off x="624825" y="5275949"/>
            <a:ext cx="6306849" cy="3310891"/>
          </a:xfrm>
          <a:prstGeom prst="rect">
            <a:avLst/>
          </a:prstGeom>
          <a:solidFill>
            <a:schemeClr val="accent2"/>
          </a:solidFill>
          <a:ln w="19050" cap="rnd">
            <a:solidFill>
              <a:srgbClr val="BA8A34"/>
            </a:solidFill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Adopted the </a:t>
            </a:r>
            <a:r>
              <a:rPr b="1"/>
              <a:t>Waterfall process model</a:t>
            </a:r>
            <a:r>
              <a:t> for organized test planning and execution.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Backend tests use </a:t>
            </a:r>
            <a:r>
              <a:rPr b="1"/>
              <a:t>Jest</a:t>
            </a:r>
            <a:r>
              <a:t> and </a:t>
            </a:r>
            <a:r>
              <a:rPr b="1"/>
              <a:t>Supertest</a:t>
            </a:r>
            <a:r>
              <a:t> for HTTP endpoint validation.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Frontend tests use </a:t>
            </a:r>
            <a:r>
              <a:rPr b="1"/>
              <a:t>Flutter Test</a:t>
            </a:r>
            <a:r>
              <a:t> framework for widget and UI behavior testing.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Focused primarily on core functionality, excluding trivial features like login/register.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Included both functional and non-functional validation.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Automated testing emphasized for repeatability and regression safety.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Test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Cases</a:t>
            </a:r>
          </a:p>
        </p:txBody>
      </p:sp>
      <p:sp>
        <p:nvSpPr>
          <p:cNvPr id="864" name="Test Case 1: GET /api/menu…"/>
          <p:cNvSpPr txBox="1">
            <a:spLocks noGrp="1"/>
          </p:cNvSpPr>
          <p:nvPr>
            <p:ph type="body" sz="quarter" idx="1"/>
          </p:nvPr>
        </p:nvSpPr>
        <p:spPr>
          <a:xfrm>
            <a:off x="375254" y="2321135"/>
            <a:ext cx="5765801" cy="3419763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>
            <a:normAutofit lnSpcReduction="10000"/>
          </a:bodyPr>
          <a:lstStyle/>
          <a:p>
            <a:pPr marL="0" indent="0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t>Test Case 1: GET /api/menu</a:t>
            </a:r>
          </a:p>
          <a:p>
            <a:pPr marL="0" indent="0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rPr b="1"/>
              <a:t>Objective:</a:t>
            </a:r>
            <a:r>
              <a:t> Verify that the system successfully retrieves the list of menu items.</a:t>
            </a:r>
          </a:p>
          <a:p>
            <a:pPr marL="0" indent="0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t>Test Scenario:</a:t>
            </a:r>
          </a:p>
          <a:p>
            <a:pPr marL="0" lvl="1" indent="443484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t>Send a GET request to </a:t>
            </a:r>
            <a:r>
              <a:rPr sz="1261">
                <a:latin typeface="Courier"/>
                <a:ea typeface="Courier"/>
                <a:cs typeface="Courier"/>
                <a:sym typeface="Courier"/>
              </a:rPr>
              <a:t>/api/menu</a:t>
            </a:r>
            <a:r>
              <a:t>.</a:t>
            </a:r>
          </a:p>
          <a:p>
            <a:pPr marL="0" lvl="1" indent="443484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t>Expect HTTP status code </a:t>
            </a:r>
            <a:r>
              <a:rPr sz="1261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t>.</a:t>
            </a:r>
          </a:p>
          <a:p>
            <a:pPr marL="0" lvl="1" indent="443484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t>Validate the response contains an array of menu items.</a:t>
            </a:r>
          </a:p>
          <a:p>
            <a:pPr marL="0" indent="0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rPr b="1"/>
              <a:t>Outcome:</a:t>
            </a:r>
            <a:r>
              <a:t> Passed successfully.</a:t>
            </a:r>
          </a:p>
          <a:p>
            <a:pPr marL="0" indent="0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rPr b="1"/>
              <a:t>Remarks:</a:t>
            </a:r>
            <a:r>
              <a:t> MongoDB connection and API endpoint function correctly.</a:t>
            </a:r>
          </a:p>
          <a:p>
            <a:pPr marL="0" indent="0" defTabSz="443484">
              <a:spcBef>
                <a:spcPts val="0"/>
              </a:spcBef>
              <a:buClrTx/>
              <a:buSzTx/>
              <a:buNone/>
              <a:defRPr sz="1746">
                <a:solidFill>
                  <a:srgbClr val="000000"/>
                </a:solidFill>
              </a:defRPr>
            </a:pPr>
            <a:r>
              <a:rPr b="1"/>
              <a:t>Evidence:</a:t>
            </a:r>
            <a:r>
              <a:t> Terminal screenshot attached showing response status and sample data.</a:t>
            </a:r>
          </a:p>
        </p:txBody>
      </p:sp>
      <p:sp>
        <p:nvSpPr>
          <p:cNvPr id="865" name="Backend API Testing"/>
          <p:cNvSpPr txBox="1"/>
          <p:nvPr/>
        </p:nvSpPr>
        <p:spPr>
          <a:xfrm>
            <a:off x="576389" y="1639213"/>
            <a:ext cx="2149710" cy="1246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400"/>
              </a:spcBef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Backend API Testing</a:t>
            </a:r>
          </a:p>
          <a:p>
            <a:pPr>
              <a:spcBef>
                <a:spcPts val="1400"/>
              </a:spcBef>
              <a:defRPr sz="14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866" name="yapıştırılan-film.png" descr="yapıştırılan-fi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0" y="5809134"/>
            <a:ext cx="5765801" cy="386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bject 2"/>
          <p:cNvSpPr txBox="1">
            <a:spLocks noGrp="1"/>
          </p:cNvSpPr>
          <p:nvPr>
            <p:ph type="title"/>
          </p:nvPr>
        </p:nvSpPr>
        <p:spPr>
          <a:xfrm>
            <a:off x="584872" y="673338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System</a:t>
            </a:r>
            <a:r>
              <a:rPr spc="-200"/>
              <a:t> </a:t>
            </a:r>
            <a:r>
              <a:rPr spc="0"/>
              <a:t>Flow</a:t>
            </a:r>
            <a:r>
              <a:rPr spc="-200"/>
              <a:t> </a:t>
            </a:r>
            <a:r>
              <a:rPr spc="0"/>
              <a:t>Architecture</a:t>
            </a:r>
          </a:p>
        </p:txBody>
      </p:sp>
      <p:sp>
        <p:nvSpPr>
          <p:cNvPr id="242" name="object 3"/>
          <p:cNvSpPr txBox="1"/>
          <p:nvPr/>
        </p:nvSpPr>
        <p:spPr>
          <a:xfrm>
            <a:off x="614694" y="1320800"/>
            <a:ext cx="1884047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0">
                <a:solidFill>
                  <a:srgbClr val="1D4ED8"/>
                </a:solidFill>
              </a:defRPr>
            </a:pPr>
            <a:r>
              <a:t>Data</a:t>
            </a:r>
            <a:r>
              <a:rPr spc="-35"/>
              <a:t> </a:t>
            </a:r>
            <a:r>
              <a:rPr spc="0"/>
              <a:t>Flow</a:t>
            </a:r>
            <a:r>
              <a:rPr spc="-35"/>
              <a:t> </a:t>
            </a:r>
            <a:r>
              <a:rPr spc="40"/>
              <a:t>Diagram</a:t>
            </a:r>
          </a:p>
        </p:txBody>
      </p:sp>
      <p:grpSp>
        <p:nvGrpSpPr>
          <p:cNvPr id="246" name="object 4"/>
          <p:cNvGrpSpPr/>
          <p:nvPr/>
        </p:nvGrpSpPr>
        <p:grpSpPr>
          <a:xfrm>
            <a:off x="627394" y="1758116"/>
            <a:ext cx="6325899" cy="2766309"/>
            <a:chOff x="0" y="0"/>
            <a:chExt cx="6325897" cy="2766308"/>
          </a:xfrm>
        </p:grpSpPr>
        <p:sp>
          <p:nvSpPr>
            <p:cNvPr id="243" name="object 5"/>
            <p:cNvSpPr/>
            <p:nvPr/>
          </p:nvSpPr>
          <p:spPr>
            <a:xfrm>
              <a:off x="0" y="0"/>
              <a:ext cx="6325898" cy="276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2" y="0"/>
                  </a:moveTo>
                  <a:lnTo>
                    <a:pt x="278" y="0"/>
                  </a:lnTo>
                  <a:lnTo>
                    <a:pt x="170" y="50"/>
                  </a:lnTo>
                  <a:lnTo>
                    <a:pt x="81" y="186"/>
                  </a:lnTo>
                  <a:lnTo>
                    <a:pt x="22" y="388"/>
                  </a:lnTo>
                  <a:lnTo>
                    <a:pt x="0" y="635"/>
                  </a:lnTo>
                  <a:lnTo>
                    <a:pt x="0" y="20965"/>
                  </a:lnTo>
                  <a:lnTo>
                    <a:pt x="22" y="21212"/>
                  </a:lnTo>
                  <a:lnTo>
                    <a:pt x="81" y="21414"/>
                  </a:lnTo>
                  <a:lnTo>
                    <a:pt x="170" y="21550"/>
                  </a:lnTo>
                  <a:lnTo>
                    <a:pt x="278" y="21600"/>
                  </a:lnTo>
                  <a:lnTo>
                    <a:pt x="21322" y="21600"/>
                  </a:lnTo>
                  <a:lnTo>
                    <a:pt x="21430" y="21550"/>
                  </a:lnTo>
                  <a:lnTo>
                    <a:pt x="21519" y="21414"/>
                  </a:lnTo>
                  <a:lnTo>
                    <a:pt x="21578" y="21212"/>
                  </a:lnTo>
                  <a:lnTo>
                    <a:pt x="21600" y="20965"/>
                  </a:lnTo>
                  <a:lnTo>
                    <a:pt x="21600" y="635"/>
                  </a:lnTo>
                  <a:lnTo>
                    <a:pt x="21578" y="388"/>
                  </a:lnTo>
                  <a:lnTo>
                    <a:pt x="21519" y="186"/>
                  </a:lnTo>
                  <a:lnTo>
                    <a:pt x="21430" y="50"/>
                  </a:lnTo>
                  <a:lnTo>
                    <a:pt x="21322" y="0"/>
                  </a:lnTo>
                  <a:close/>
                </a:path>
              </a:pathLst>
            </a:custGeom>
            <a:solidFill>
              <a:srgbClr val="F9FAF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object 6"/>
            <p:cNvSpPr/>
            <p:nvPr/>
          </p:nvSpPr>
          <p:spPr>
            <a:xfrm>
              <a:off x="132212" y="244085"/>
              <a:ext cx="1423836" cy="113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0"/>
                  </a:moveTo>
                  <a:lnTo>
                    <a:pt x="1234" y="0"/>
                  </a:lnTo>
                  <a:lnTo>
                    <a:pt x="754" y="121"/>
                  </a:lnTo>
                  <a:lnTo>
                    <a:pt x="362" y="452"/>
                  </a:lnTo>
                  <a:lnTo>
                    <a:pt x="97" y="942"/>
                  </a:lnTo>
                  <a:lnTo>
                    <a:pt x="0" y="1543"/>
                  </a:lnTo>
                  <a:lnTo>
                    <a:pt x="0" y="20057"/>
                  </a:lnTo>
                  <a:lnTo>
                    <a:pt x="97" y="20658"/>
                  </a:lnTo>
                  <a:lnTo>
                    <a:pt x="362" y="21148"/>
                  </a:lnTo>
                  <a:lnTo>
                    <a:pt x="754" y="21479"/>
                  </a:lnTo>
                  <a:lnTo>
                    <a:pt x="1234" y="21600"/>
                  </a:lnTo>
                  <a:lnTo>
                    <a:pt x="20366" y="21600"/>
                  </a:lnTo>
                  <a:lnTo>
                    <a:pt x="20846" y="21479"/>
                  </a:lnTo>
                  <a:lnTo>
                    <a:pt x="21238" y="21148"/>
                  </a:lnTo>
                  <a:lnTo>
                    <a:pt x="21503" y="20658"/>
                  </a:lnTo>
                  <a:lnTo>
                    <a:pt x="21600" y="20057"/>
                  </a:lnTo>
                  <a:lnTo>
                    <a:pt x="21600" y="1543"/>
                  </a:lnTo>
                  <a:lnTo>
                    <a:pt x="21503" y="942"/>
                  </a:lnTo>
                  <a:lnTo>
                    <a:pt x="21238" y="452"/>
                  </a:lnTo>
                  <a:lnTo>
                    <a:pt x="20846" y="121"/>
                  </a:lnTo>
                  <a:lnTo>
                    <a:pt x="20366" y="0"/>
                  </a:lnTo>
                  <a:close/>
                </a:path>
              </a:pathLst>
            </a:custGeom>
            <a:solidFill>
              <a:srgbClr val="DBEAF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245" name="object 7" descr="object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002" y="437321"/>
              <a:ext cx="244087" cy="24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7" name="object 8"/>
          <p:cNvSpPr txBox="1"/>
          <p:nvPr/>
        </p:nvSpPr>
        <p:spPr>
          <a:xfrm>
            <a:off x="924623" y="2585628"/>
            <a:ext cx="10890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500"/>
              </a:spcBef>
              <a:defRPr sz="1200" b="1" spc="120"/>
            </a:pPr>
            <a:r>
              <a:t>Flutter</a:t>
            </a:r>
            <a:r>
              <a:rPr spc="-75"/>
              <a:t> </a:t>
            </a:r>
            <a:r>
              <a:rPr spc="40"/>
              <a:t>Client</a:t>
            </a:r>
          </a:p>
          <a:p>
            <a:pPr algn="ctr">
              <a:spcBef>
                <a:spcPts val="3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User</a:t>
            </a:r>
            <a:r>
              <a:rPr spc="40"/>
              <a:t> </a:t>
            </a:r>
            <a:r>
              <a:rPr spc="-10"/>
              <a:t>Interfaces</a:t>
            </a:r>
          </a:p>
        </p:txBody>
      </p:sp>
      <p:sp>
        <p:nvSpPr>
          <p:cNvPr id="248" name="object 9"/>
          <p:cNvSpPr txBox="1"/>
          <p:nvPr/>
        </p:nvSpPr>
        <p:spPr>
          <a:xfrm>
            <a:off x="2493699" y="2368337"/>
            <a:ext cx="27241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400" spc="-53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→</a:t>
            </a:r>
          </a:p>
        </p:txBody>
      </p:sp>
      <p:grpSp>
        <p:nvGrpSpPr>
          <p:cNvPr id="251" name="object 10"/>
          <p:cNvGrpSpPr/>
          <p:nvPr/>
        </p:nvGrpSpPr>
        <p:grpSpPr>
          <a:xfrm>
            <a:off x="3078427" y="2002202"/>
            <a:ext cx="1423837" cy="1139070"/>
            <a:chOff x="0" y="0"/>
            <a:chExt cx="1423836" cy="1139069"/>
          </a:xfrm>
        </p:grpSpPr>
        <p:sp>
          <p:nvSpPr>
            <p:cNvPr id="249" name="object 11"/>
            <p:cNvSpPr/>
            <p:nvPr/>
          </p:nvSpPr>
          <p:spPr>
            <a:xfrm>
              <a:off x="0" y="0"/>
              <a:ext cx="1423837" cy="1139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0"/>
                  </a:moveTo>
                  <a:lnTo>
                    <a:pt x="1234" y="0"/>
                  </a:lnTo>
                  <a:lnTo>
                    <a:pt x="754" y="121"/>
                  </a:lnTo>
                  <a:lnTo>
                    <a:pt x="361" y="452"/>
                  </a:lnTo>
                  <a:lnTo>
                    <a:pt x="97" y="942"/>
                  </a:lnTo>
                  <a:lnTo>
                    <a:pt x="0" y="1543"/>
                  </a:lnTo>
                  <a:lnTo>
                    <a:pt x="0" y="20057"/>
                  </a:lnTo>
                  <a:lnTo>
                    <a:pt x="97" y="20658"/>
                  </a:lnTo>
                  <a:lnTo>
                    <a:pt x="361" y="21148"/>
                  </a:lnTo>
                  <a:lnTo>
                    <a:pt x="754" y="21479"/>
                  </a:lnTo>
                  <a:lnTo>
                    <a:pt x="1234" y="21600"/>
                  </a:lnTo>
                  <a:lnTo>
                    <a:pt x="20366" y="21600"/>
                  </a:lnTo>
                  <a:lnTo>
                    <a:pt x="20846" y="21479"/>
                  </a:lnTo>
                  <a:lnTo>
                    <a:pt x="21238" y="21148"/>
                  </a:lnTo>
                  <a:lnTo>
                    <a:pt x="21503" y="20658"/>
                  </a:lnTo>
                  <a:lnTo>
                    <a:pt x="21600" y="20057"/>
                  </a:lnTo>
                  <a:lnTo>
                    <a:pt x="21600" y="1543"/>
                  </a:lnTo>
                  <a:lnTo>
                    <a:pt x="21503" y="942"/>
                  </a:lnTo>
                  <a:lnTo>
                    <a:pt x="21238" y="452"/>
                  </a:lnTo>
                  <a:lnTo>
                    <a:pt x="20846" y="121"/>
                  </a:lnTo>
                  <a:lnTo>
                    <a:pt x="20366" y="0"/>
                  </a:lnTo>
                  <a:close/>
                </a:path>
              </a:pathLst>
            </a:custGeom>
            <a:solidFill>
              <a:srgbClr val="DCFC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250" name="object 12" descr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9" y="193236"/>
              <a:ext cx="244087" cy="244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2" name="object 13"/>
          <p:cNvSpPr txBox="1"/>
          <p:nvPr/>
        </p:nvSpPr>
        <p:spPr>
          <a:xfrm>
            <a:off x="3308755" y="2585628"/>
            <a:ext cx="96329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500"/>
              </a:spcBef>
              <a:defRPr sz="1200" b="1" spc="110"/>
            </a:pPr>
            <a:r>
              <a:t>REST</a:t>
            </a:r>
            <a:r>
              <a:rPr spc="-70"/>
              <a:t> </a:t>
            </a:r>
            <a:r>
              <a:rPr spc="80"/>
              <a:t>API</a:t>
            </a:r>
          </a:p>
          <a:p>
            <a:pPr algn="ctr">
              <a:spcBef>
                <a:spcPts val="300"/>
              </a:spcBef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Node.js/Express</a:t>
            </a:r>
          </a:p>
        </p:txBody>
      </p:sp>
      <p:sp>
        <p:nvSpPr>
          <p:cNvPr id="253" name="object 14"/>
          <p:cNvSpPr txBox="1"/>
          <p:nvPr/>
        </p:nvSpPr>
        <p:spPr>
          <a:xfrm>
            <a:off x="4815061" y="2368337"/>
            <a:ext cx="27241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400" spc="-53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→</a:t>
            </a:r>
          </a:p>
        </p:txBody>
      </p:sp>
      <p:grpSp>
        <p:nvGrpSpPr>
          <p:cNvPr id="256" name="object 15"/>
          <p:cNvGrpSpPr/>
          <p:nvPr/>
        </p:nvGrpSpPr>
        <p:grpSpPr>
          <a:xfrm>
            <a:off x="5402329" y="2002202"/>
            <a:ext cx="1423837" cy="1139070"/>
            <a:chOff x="0" y="0"/>
            <a:chExt cx="1423836" cy="1139069"/>
          </a:xfrm>
        </p:grpSpPr>
        <p:sp>
          <p:nvSpPr>
            <p:cNvPr id="254" name="object 16"/>
            <p:cNvSpPr/>
            <p:nvPr/>
          </p:nvSpPr>
          <p:spPr>
            <a:xfrm>
              <a:off x="0" y="0"/>
              <a:ext cx="1423837" cy="1139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0"/>
                  </a:moveTo>
                  <a:lnTo>
                    <a:pt x="1234" y="0"/>
                  </a:lnTo>
                  <a:lnTo>
                    <a:pt x="754" y="121"/>
                  </a:lnTo>
                  <a:lnTo>
                    <a:pt x="362" y="452"/>
                  </a:lnTo>
                  <a:lnTo>
                    <a:pt x="97" y="942"/>
                  </a:lnTo>
                  <a:lnTo>
                    <a:pt x="0" y="1543"/>
                  </a:lnTo>
                  <a:lnTo>
                    <a:pt x="0" y="20057"/>
                  </a:lnTo>
                  <a:lnTo>
                    <a:pt x="97" y="20658"/>
                  </a:lnTo>
                  <a:lnTo>
                    <a:pt x="362" y="21148"/>
                  </a:lnTo>
                  <a:lnTo>
                    <a:pt x="754" y="21479"/>
                  </a:lnTo>
                  <a:lnTo>
                    <a:pt x="1234" y="21600"/>
                  </a:lnTo>
                  <a:lnTo>
                    <a:pt x="20366" y="21600"/>
                  </a:lnTo>
                  <a:lnTo>
                    <a:pt x="20846" y="21479"/>
                  </a:lnTo>
                  <a:lnTo>
                    <a:pt x="21238" y="21148"/>
                  </a:lnTo>
                  <a:lnTo>
                    <a:pt x="21503" y="20658"/>
                  </a:lnTo>
                  <a:lnTo>
                    <a:pt x="21600" y="20057"/>
                  </a:lnTo>
                  <a:lnTo>
                    <a:pt x="21600" y="1543"/>
                  </a:lnTo>
                  <a:lnTo>
                    <a:pt x="21503" y="942"/>
                  </a:lnTo>
                  <a:lnTo>
                    <a:pt x="21238" y="452"/>
                  </a:lnTo>
                  <a:lnTo>
                    <a:pt x="20846" y="121"/>
                  </a:lnTo>
                  <a:lnTo>
                    <a:pt x="20366" y="0"/>
                  </a:lnTo>
                  <a:close/>
                </a:path>
              </a:pathLst>
            </a:custGeom>
            <a:solidFill>
              <a:srgbClr val="F3E8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255" name="object 17" descr="object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75" y="193236"/>
              <a:ext cx="244087" cy="244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object 18"/>
          <p:cNvSpPr txBox="1"/>
          <p:nvPr/>
        </p:nvSpPr>
        <p:spPr>
          <a:xfrm>
            <a:off x="5712280" y="2585628"/>
            <a:ext cx="79946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defRPr sz="1200" b="1" spc="100"/>
            </a:pPr>
            <a:r>
              <a:t>MongoDB</a:t>
            </a:r>
          </a:p>
          <a:p>
            <a:pPr indent="29209">
              <a:spcBef>
                <a:spcPts val="3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Data</a:t>
            </a:r>
            <a:r>
              <a:rPr spc="65"/>
              <a:t> </a:t>
            </a:r>
            <a:r>
              <a:rPr spc="-10"/>
              <a:t>Storage</a:t>
            </a:r>
          </a:p>
        </p:txBody>
      </p:sp>
      <p:sp>
        <p:nvSpPr>
          <p:cNvPr id="258" name="object 19"/>
          <p:cNvSpPr txBox="1"/>
          <p:nvPr/>
        </p:nvSpPr>
        <p:spPr>
          <a:xfrm>
            <a:off x="1136853" y="3399341"/>
            <a:ext cx="12528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50"/>
            </a:pPr>
            <a:r>
              <a:t>Client</a:t>
            </a:r>
            <a:r>
              <a:rPr spc="-85"/>
              <a:t> </a:t>
            </a:r>
            <a:r>
              <a:rPr spc="80"/>
              <a:t>Services</a:t>
            </a:r>
          </a:p>
          <a:p>
            <a:pPr marL="137795" indent="-65405">
              <a:spcBef>
                <a:spcPts val="900"/>
              </a:spcBef>
              <a:buSzPct val="100000"/>
              <a:buChar char="•"/>
              <a:tabLst>
                <a:tab pos="127000" algn="l"/>
              </a:tabLst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order_service.dart</a:t>
            </a:r>
          </a:p>
          <a:p>
            <a:pPr marL="142239" indent="-65405">
              <a:spcBef>
                <a:spcPts val="400"/>
              </a:spcBef>
              <a:buSzPct val="100000"/>
              <a:buChar char="•"/>
              <a:tabLst>
                <a:tab pos="139700" algn="l"/>
              </a:tabLst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table_service.dart</a:t>
            </a:r>
          </a:p>
          <a:p>
            <a:pPr marL="132079" indent="-65405">
              <a:spcBef>
                <a:spcPts val="400"/>
              </a:spcBef>
              <a:buSzPct val="100000"/>
              <a:buChar char="•"/>
              <a:tabLst>
                <a:tab pos="127000" algn="l"/>
              </a:tabLst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menu_service.dart</a:t>
            </a:r>
          </a:p>
        </p:txBody>
      </p:sp>
      <p:sp>
        <p:nvSpPr>
          <p:cNvPr id="259" name="object 20"/>
          <p:cNvSpPr txBox="1"/>
          <p:nvPr/>
        </p:nvSpPr>
        <p:spPr>
          <a:xfrm>
            <a:off x="3217640" y="3399341"/>
            <a:ext cx="114554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104"/>
            </a:pPr>
            <a:r>
              <a:t>API</a:t>
            </a:r>
            <a:r>
              <a:rPr spc="-85"/>
              <a:t> </a:t>
            </a:r>
            <a:r>
              <a:rPr spc="45"/>
              <a:t>Endpoints</a:t>
            </a:r>
          </a:p>
          <a:p>
            <a:pPr marL="285750" indent="-65404">
              <a:spcBef>
                <a:spcPts val="900"/>
              </a:spcBef>
              <a:buSzPct val="100000"/>
              <a:buChar char="•"/>
              <a:tabLst>
                <a:tab pos="279400" algn="l"/>
              </a:tabLst>
              <a:defRPr sz="900" spc="34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/api/orders</a:t>
            </a:r>
          </a:p>
          <a:p>
            <a:pPr marL="285750" indent="-65404">
              <a:spcBef>
                <a:spcPts val="400"/>
              </a:spcBef>
              <a:buSzPct val="100000"/>
              <a:buChar char="•"/>
              <a:tabLst>
                <a:tab pos="279400" algn="l"/>
              </a:tabLst>
              <a:defRPr sz="900" spc="5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/api/tables</a:t>
            </a:r>
          </a:p>
          <a:p>
            <a:pPr marL="307340" indent="-65404">
              <a:spcBef>
                <a:spcPts val="400"/>
              </a:spcBef>
              <a:buSzPct val="100000"/>
              <a:buChar char="•"/>
              <a:tabLst>
                <a:tab pos="304800" algn="l"/>
              </a:tabLst>
              <a:defRPr sz="900" spc="45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/api/menu</a:t>
            </a:r>
          </a:p>
        </p:txBody>
      </p:sp>
      <p:sp>
        <p:nvSpPr>
          <p:cNvPr id="260" name="object 21"/>
          <p:cNvSpPr txBox="1"/>
          <p:nvPr/>
        </p:nvSpPr>
        <p:spPr>
          <a:xfrm>
            <a:off x="5273973" y="3399341"/>
            <a:ext cx="10877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8900">
              <a:spcBef>
                <a:spcPts val="100"/>
              </a:spcBef>
              <a:defRPr sz="1200" b="1" spc="45"/>
            </a:pPr>
            <a:r>
              <a:t>Controllers</a:t>
            </a:r>
          </a:p>
          <a:p>
            <a:pPr marL="83819" indent="-65405">
              <a:spcBef>
                <a:spcPts val="900"/>
              </a:spcBef>
              <a:buSzPct val="100000"/>
              <a:buChar char="•"/>
              <a:tabLst>
                <a:tab pos="76200" algn="l"/>
              </a:tabLst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orderController.js</a:t>
            </a:r>
          </a:p>
          <a:p>
            <a:pPr marL="87630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tableController.js</a:t>
            </a:r>
          </a:p>
          <a:p>
            <a:pPr marL="78105" indent="-65405">
              <a:spcBef>
                <a:spcPts val="400"/>
              </a:spcBef>
              <a:buSzPct val="100000"/>
              <a:buChar char="•"/>
              <a:tabLst>
                <a:tab pos="76200" algn="l"/>
              </a:tabLst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menuController.js</a:t>
            </a:r>
          </a:p>
        </p:txBody>
      </p:sp>
      <p:pic>
        <p:nvPicPr>
          <p:cNvPr id="261" name="Picture 22" descr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53" y="4718048"/>
            <a:ext cx="4955468" cy="5213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Test Case 2: POST /api orders"/>
          <p:cNvSpPr txBox="1">
            <a:spLocks noGrp="1"/>
          </p:cNvSpPr>
          <p:nvPr>
            <p:ph type="title"/>
          </p:nvPr>
        </p:nvSpPr>
        <p:spPr>
          <a:xfrm>
            <a:off x="395615" y="171689"/>
            <a:ext cx="5245681" cy="883692"/>
          </a:xfrm>
          <a:prstGeom prst="rect">
            <a:avLst/>
          </a:prstGeom>
        </p:spPr>
        <p:txBody>
          <a:bodyPr/>
          <a:lstStyle/>
          <a:p>
            <a:r>
              <a:t>Test Case 2: POST /api orders</a:t>
            </a:r>
          </a:p>
        </p:txBody>
      </p:sp>
      <p:pic>
        <p:nvPicPr>
          <p:cNvPr id="869" name="Picture Placeholder 2" descr="Picture Placeholder 2"/>
          <p:cNvPicPr>
            <a:picLocks noGrp="1" noChangeAspect="1"/>
          </p:cNvPicPr>
          <p:nvPr>
            <p:ph type="pic" sz="half" idx="21"/>
          </p:nvPr>
        </p:nvPicPr>
        <p:blipFill>
          <a:blip r:embed="rId2"/>
          <a:srcRect t="9955" b="9955"/>
          <a:stretch>
            <a:fillRect/>
          </a:stretch>
        </p:blipFill>
        <p:spPr>
          <a:xfrm>
            <a:off x="395615" y="4032819"/>
            <a:ext cx="5377461" cy="6147114"/>
          </a:xfrm>
          <a:prstGeom prst="rect">
            <a:avLst/>
          </a:prstGeom>
        </p:spPr>
      </p:pic>
      <p:sp>
        <p:nvSpPr>
          <p:cNvPr id="870" name="Objective: Confirm that a new order can be created with valid data.…"/>
          <p:cNvSpPr txBox="1">
            <a:spLocks noGrp="1"/>
          </p:cNvSpPr>
          <p:nvPr>
            <p:ph type="body" sz="quarter" idx="1"/>
          </p:nvPr>
        </p:nvSpPr>
        <p:spPr>
          <a:xfrm>
            <a:off x="422652" y="1041862"/>
            <a:ext cx="5742973" cy="2772941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rPr b="1"/>
              <a:t>Objective:</a:t>
            </a:r>
            <a:r>
              <a:t> Confirm that a new order can be created with valid data.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t>Test Scenario: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t>Use an existing valid </a:t>
            </a:r>
            <a:r>
              <a:rPr sz="1027">
                <a:latin typeface="Courier"/>
                <a:ea typeface="Courier"/>
                <a:cs typeface="Courier"/>
                <a:sym typeface="Courier"/>
              </a:rPr>
              <a:t>tableId</a:t>
            </a:r>
            <a:r>
              <a:t> and </a:t>
            </a:r>
            <a:r>
              <a:rPr sz="1027">
                <a:latin typeface="Courier"/>
                <a:ea typeface="Courier"/>
                <a:cs typeface="Courier"/>
                <a:sym typeface="Courier"/>
              </a:rPr>
              <a:t>menuItem</a:t>
            </a:r>
            <a:r>
              <a:t> ID.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t>POST order data including items, quantities, total amount, payment method.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t>Expect HTTP status code </a:t>
            </a:r>
            <a:r>
              <a:rPr sz="1027">
                <a:latin typeface="Courier"/>
                <a:ea typeface="Courier"/>
                <a:cs typeface="Courier"/>
                <a:sym typeface="Courier"/>
              </a:rPr>
              <a:t>201 Created</a:t>
            </a:r>
            <a:r>
              <a:t>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t>Verify the response includes the created order object with </a:t>
            </a:r>
            <a:r>
              <a:rPr sz="1027">
                <a:latin typeface="Courier"/>
                <a:ea typeface="Courier"/>
                <a:cs typeface="Courier"/>
                <a:sym typeface="Courier"/>
              </a:rPr>
              <a:t>_id</a:t>
            </a:r>
            <a:r>
              <a:t> and </a:t>
            </a:r>
            <a:r>
              <a:rPr sz="1027">
                <a:latin typeface="Courier"/>
                <a:ea typeface="Courier"/>
                <a:cs typeface="Courier"/>
                <a:sym typeface="Courier"/>
              </a:rPr>
              <a:t>tableId</a:t>
            </a:r>
            <a:r>
              <a:t>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rPr b="1"/>
              <a:t>Outcome:</a:t>
            </a:r>
            <a:r>
              <a:t> Passed.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rPr b="1"/>
              <a:t>Remarks:</a:t>
            </a:r>
            <a:r>
              <a:t> Valid ObjectId usage and schema validation confirmed.</a:t>
            </a:r>
          </a:p>
          <a:p>
            <a:pPr defTabSz="361188">
              <a:spcBef>
                <a:spcPts val="0"/>
              </a:spcBef>
              <a:defRPr sz="1422">
                <a:solidFill>
                  <a:srgbClr val="000000"/>
                </a:solidFill>
              </a:defRPr>
            </a:pPr>
            <a:r>
              <a:rPr b="1"/>
              <a:t>Evidence:</a:t>
            </a:r>
            <a:r>
              <a:t> Terminal log demonstrating order creation success.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Test Case 3: GET /api/orders"/>
          <p:cNvSpPr txBox="1">
            <a:spLocks noGrp="1"/>
          </p:cNvSpPr>
          <p:nvPr>
            <p:ph type="title"/>
          </p:nvPr>
        </p:nvSpPr>
        <p:spPr>
          <a:xfrm>
            <a:off x="449690" y="-206838"/>
            <a:ext cx="5245681" cy="883692"/>
          </a:xfrm>
          <a:prstGeom prst="rect">
            <a:avLst/>
          </a:prstGeom>
        </p:spPr>
        <p:txBody>
          <a:bodyPr/>
          <a:lstStyle/>
          <a:p>
            <a:r>
              <a:t>Test Case 3: GET /api/orders</a:t>
            </a:r>
          </a:p>
        </p:txBody>
      </p:sp>
      <p:sp>
        <p:nvSpPr>
          <p:cNvPr id="873" name="Objective: Ensure all orders are correctly listed via the backend.…"/>
          <p:cNvSpPr txBox="1">
            <a:spLocks noGrp="1"/>
          </p:cNvSpPr>
          <p:nvPr>
            <p:ph type="body" sz="quarter" idx="1"/>
          </p:nvPr>
        </p:nvSpPr>
        <p:spPr>
          <a:xfrm>
            <a:off x="449690" y="676853"/>
            <a:ext cx="5245681" cy="1909478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rPr b="1"/>
              <a:t>Objective:</a:t>
            </a:r>
            <a:r>
              <a:t> Ensure all orders are correctly listed via the backend.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t>Test Scenario: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t>Send GET request to </a:t>
            </a:r>
            <a:r>
              <a:rPr sz="949">
                <a:latin typeface="Courier"/>
                <a:ea typeface="Courier"/>
                <a:cs typeface="Courier"/>
                <a:sym typeface="Courier"/>
              </a:rPr>
              <a:t>/api/orders</a:t>
            </a:r>
            <a:r>
              <a:t>.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t>Expect HTTP status code </a:t>
            </a:r>
            <a:r>
              <a:rPr sz="949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t>.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t>Verify response body is an array of orders.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rPr b="1"/>
              <a:t>Outcome:</a:t>
            </a:r>
            <a:r>
              <a:t> Passed.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rPr b="1"/>
              <a:t>Remarks:</a:t>
            </a:r>
            <a:r>
              <a:t> Confirms proper data retrieval and API functionality.</a:t>
            </a:r>
          </a:p>
          <a:p>
            <a:pPr defTabSz="333756">
              <a:spcBef>
                <a:spcPts val="0"/>
              </a:spcBef>
              <a:defRPr sz="1314">
                <a:solidFill>
                  <a:srgbClr val="000000"/>
                </a:solidFill>
              </a:defRPr>
            </a:pPr>
            <a:r>
              <a:rPr b="1"/>
              <a:t>Evidence:</a:t>
            </a:r>
            <a:r>
              <a:t> Console output confirming order list retrieval.</a:t>
            </a:r>
          </a:p>
        </p:txBody>
      </p:sp>
      <p:pic>
        <p:nvPicPr>
          <p:cNvPr id="874" name="yapıştırılan-film.png" descr="yapıştırılan-fi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1" y="2697421"/>
            <a:ext cx="3620689" cy="7520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Test Case 4: POST /api/tables"/>
          <p:cNvSpPr txBox="1">
            <a:spLocks noGrp="1"/>
          </p:cNvSpPr>
          <p:nvPr>
            <p:ph type="title"/>
          </p:nvPr>
        </p:nvSpPr>
        <p:spPr>
          <a:xfrm>
            <a:off x="183301" y="382732"/>
            <a:ext cx="5616235" cy="935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0046">
              <a:defRPr sz="3239"/>
            </a:lvl1pPr>
          </a:lstStyle>
          <a:p>
            <a:r>
              <a:t>Test Case 4: POST /api/tables</a:t>
            </a:r>
          </a:p>
        </p:txBody>
      </p:sp>
      <p:sp>
        <p:nvSpPr>
          <p:cNvPr id="877" name="Objective: Validate new table creation functionality.…"/>
          <p:cNvSpPr txBox="1">
            <a:spLocks noGrp="1"/>
          </p:cNvSpPr>
          <p:nvPr>
            <p:ph type="body" sz="quarter" idx="1"/>
          </p:nvPr>
        </p:nvSpPr>
        <p:spPr>
          <a:xfrm>
            <a:off x="368578" y="1346677"/>
            <a:ext cx="5245681" cy="2449538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rPr b="1"/>
              <a:t>Objective:</a:t>
            </a:r>
            <a:r>
              <a:t> Validate new table creation functionality.</a:t>
            </a:r>
          </a:p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t>Test Scenario:</a:t>
            </a:r>
          </a:p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t>POST new table data with name, capacity, and position.</a:t>
            </a:r>
          </a:p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t>Expect HTTP status code </a:t>
            </a:r>
            <a:r>
              <a:rPr sz="1157">
                <a:latin typeface="Courier"/>
                <a:ea typeface="Courier"/>
                <a:cs typeface="Courier"/>
                <a:sym typeface="Courier"/>
              </a:rPr>
              <a:t>201 Created</a:t>
            </a:r>
            <a:r>
              <a:t>.</a:t>
            </a:r>
          </a:p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t>Response includes new table details.</a:t>
            </a:r>
          </a:p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rPr b="1"/>
              <a:t>Outcome:</a:t>
            </a:r>
            <a:r>
              <a:t> Passed.</a:t>
            </a:r>
          </a:p>
          <a:p>
            <a:pPr defTabSz="406908">
              <a:spcBef>
                <a:spcPts val="0"/>
              </a:spcBef>
              <a:defRPr sz="1602">
                <a:solidFill>
                  <a:srgbClr val="000000"/>
                </a:solidFill>
              </a:defRPr>
            </a:pPr>
            <a:r>
              <a:rPr b="1"/>
              <a:t>Remarks:</a:t>
            </a:r>
            <a:r>
              <a:t> API correctly saves and returns new table information.</a:t>
            </a:r>
          </a:p>
        </p:txBody>
      </p:sp>
      <p:pic>
        <p:nvPicPr>
          <p:cNvPr id="878" name="yapıştırılan-film.png" descr="yapıştırılan-fi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1" y="4241751"/>
            <a:ext cx="5765801" cy="472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st Case 5: PATCH /api/tables/:id/status"/>
          <p:cNvSpPr txBox="1">
            <a:spLocks noGrp="1"/>
          </p:cNvSpPr>
          <p:nvPr>
            <p:ph type="title"/>
          </p:nvPr>
        </p:nvSpPr>
        <p:spPr>
          <a:xfrm>
            <a:off x="55743" y="842373"/>
            <a:ext cx="5952462" cy="7640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17377">
              <a:defRPr sz="2435"/>
            </a:lvl1pPr>
          </a:lstStyle>
          <a:p>
            <a:r>
              <a:t>Test Case 5: PATCH /api/tables/:id/status</a:t>
            </a:r>
          </a:p>
        </p:txBody>
      </p:sp>
      <p:sp>
        <p:nvSpPr>
          <p:cNvPr id="881" name="Objective: Verify the update of table status.…"/>
          <p:cNvSpPr txBox="1">
            <a:spLocks noGrp="1"/>
          </p:cNvSpPr>
          <p:nvPr>
            <p:ph type="body" sz="half" idx="1"/>
          </p:nvPr>
        </p:nvSpPr>
        <p:spPr>
          <a:xfrm>
            <a:off x="179313" y="1408689"/>
            <a:ext cx="5245681" cy="3027982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/>
              <a:t>Objective:</a:t>
            </a:r>
            <a:r>
              <a:t> Verify the update of table status.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t>Test Scenario: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t>Create new table.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t>PATCH request to update status (e.g., from "available" to "occupied").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t>Expect HTTP status code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t>.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t>Confirm updated status in response.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t>Outcome: Passed.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/>
              <a:t>Remarks:</a:t>
            </a:r>
            <a:r>
              <a:t> Confirms correct PATCH operation without authentication.</a:t>
            </a:r>
          </a:p>
        </p:txBody>
      </p:sp>
      <p:pic>
        <p:nvPicPr>
          <p:cNvPr id="882" name="yapıştırılan-film.png" descr="yapıştırılan-fi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1" y="4594678"/>
            <a:ext cx="5765801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Test Case 6:DELETE /api/tables/id"/>
          <p:cNvSpPr txBox="1">
            <a:spLocks noGrp="1"/>
          </p:cNvSpPr>
          <p:nvPr>
            <p:ph type="title"/>
          </p:nvPr>
        </p:nvSpPr>
        <p:spPr>
          <a:xfrm>
            <a:off x="152277" y="923486"/>
            <a:ext cx="5747672" cy="5485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051">
              <a:defRPr sz="2871"/>
            </a:lvl1pPr>
          </a:lstStyle>
          <a:p>
            <a:r>
              <a:t>Test Case 6:DELETE /api/tables/id</a:t>
            </a:r>
          </a:p>
        </p:txBody>
      </p:sp>
      <p:sp>
        <p:nvSpPr>
          <p:cNvPr id="885" name="Objective: Test deletion of a table by ID.…"/>
          <p:cNvSpPr txBox="1">
            <a:spLocks noGrp="1"/>
          </p:cNvSpPr>
          <p:nvPr>
            <p:ph type="body" sz="half" idx="1"/>
          </p:nvPr>
        </p:nvSpPr>
        <p:spPr>
          <a:xfrm>
            <a:off x="246908" y="1624991"/>
            <a:ext cx="5245680" cy="3026186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>
            <a:norm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b="1" dirty="0"/>
              <a:t>Objective:</a:t>
            </a:r>
            <a:r>
              <a:rPr sz="1800" dirty="0"/>
              <a:t> Test deletion of a table by ID.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dirty="0"/>
              <a:t>Test Scenario: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dirty="0"/>
              <a:t>Create table, retrieve its ID.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dirty="0"/>
              <a:t>Send DELETE request with the table ID.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dirty="0"/>
              <a:t>Expect HTTP status code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rPr sz="1800" dirty="0"/>
              <a:t>.</a:t>
            </a:r>
          </a:p>
          <a:p>
            <a:pPr marL="0" lvl="1" indent="45720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dirty="0"/>
              <a:t>Confirm success message in response.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dirty="0"/>
              <a:t>Outcome: Passed.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00" b="1" dirty="0"/>
              <a:t>Remarks:</a:t>
            </a:r>
            <a:r>
              <a:rPr sz="1800" dirty="0"/>
              <a:t> API handles deletion and responds properly.</a:t>
            </a:r>
          </a:p>
        </p:txBody>
      </p:sp>
      <p:pic>
        <p:nvPicPr>
          <p:cNvPr id="886" name="yapıştırılan-film.png" descr="yapıştırılan-fi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24" y="4975747"/>
            <a:ext cx="5765801" cy="447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ontend UI Testing"/>
          <p:cNvSpPr txBox="1">
            <a:spLocks noGrp="1"/>
          </p:cNvSpPr>
          <p:nvPr>
            <p:ph type="title"/>
          </p:nvPr>
        </p:nvSpPr>
        <p:spPr>
          <a:xfrm>
            <a:off x="1179708" y="301619"/>
            <a:ext cx="5423802" cy="639465"/>
          </a:xfrm>
          <a:prstGeom prst="rect">
            <a:avLst/>
          </a:prstGeom>
        </p:spPr>
        <p:txBody>
          <a:bodyPr/>
          <a:lstStyle/>
          <a:p>
            <a:r>
              <a:t>Frontend UI Testing</a:t>
            </a:r>
          </a:p>
        </p:txBody>
      </p:sp>
      <p:sp>
        <p:nvSpPr>
          <p:cNvPr id="889" name="Purpose: Verify that the login screen UI components render correctly.…"/>
          <p:cNvSpPr txBox="1">
            <a:spLocks noGrp="1"/>
          </p:cNvSpPr>
          <p:nvPr>
            <p:ph type="body" sz="half" idx="1"/>
          </p:nvPr>
        </p:nvSpPr>
        <p:spPr>
          <a:xfrm>
            <a:off x="341539" y="1652028"/>
            <a:ext cx="5650084" cy="2301715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>
            <a:normAutofit/>
          </a:bodyPr>
          <a:lstStyle/>
          <a:p>
            <a:pPr marL="0" indent="0" defTabSz="393192">
              <a:spcBef>
                <a:spcPts val="0"/>
              </a:spcBef>
              <a:buClrTx/>
              <a:buSzTx/>
              <a:buNone/>
              <a:defRPr sz="1548">
                <a:solidFill>
                  <a:srgbClr val="000000"/>
                </a:solidFill>
              </a:defRPr>
            </a:pPr>
            <a:r>
              <a:rPr b="1" dirty="0"/>
              <a:t>Purpose:</a:t>
            </a:r>
            <a:r>
              <a:rPr dirty="0"/>
              <a:t> Verify that the login screen UI components render correctly.</a:t>
            </a:r>
          </a:p>
          <a:p>
            <a:pPr marL="0" indent="0" defTabSz="393192">
              <a:spcBef>
                <a:spcPts val="0"/>
              </a:spcBef>
              <a:buClrTx/>
              <a:buSzTx/>
              <a:buNone/>
              <a:defRPr sz="1548">
                <a:solidFill>
                  <a:srgbClr val="000000"/>
                </a:solidFill>
              </a:defRPr>
            </a:pPr>
            <a:r>
              <a:rPr dirty="0"/>
              <a:t>Test Details:</a:t>
            </a:r>
          </a:p>
          <a:p>
            <a:pPr marL="0" indent="0" defTabSz="393192">
              <a:spcBef>
                <a:spcPts val="0"/>
              </a:spcBef>
              <a:buClrTx/>
              <a:buSzTx/>
              <a:buNone/>
              <a:defRPr sz="1548">
                <a:solidFill>
                  <a:srgbClr val="000000"/>
                </a:solidFill>
              </a:defRPr>
            </a:pPr>
            <a:r>
              <a:rPr dirty="0"/>
              <a:t>Check visibility of titles and subtitles.</a:t>
            </a:r>
          </a:p>
          <a:p>
            <a:pPr marL="0" indent="0" defTabSz="393192">
              <a:spcBef>
                <a:spcPts val="0"/>
              </a:spcBef>
              <a:buClrTx/>
              <a:buSzTx/>
              <a:buNone/>
              <a:defRPr sz="1548">
                <a:solidFill>
                  <a:srgbClr val="000000"/>
                </a:solidFill>
              </a:defRPr>
            </a:pPr>
            <a:r>
              <a:rPr dirty="0"/>
              <a:t>Validate role selection buttons (Customer, Kitchen Staff, Admin) and their descriptions.</a:t>
            </a:r>
          </a:p>
          <a:p>
            <a:pPr marL="0" indent="0" defTabSz="393192">
              <a:spcBef>
                <a:spcPts val="0"/>
              </a:spcBef>
              <a:buClrTx/>
              <a:buSzTx/>
              <a:buNone/>
              <a:defRPr sz="1548">
                <a:solidFill>
                  <a:srgbClr val="000000"/>
                </a:solidFill>
              </a:defRPr>
            </a:pPr>
            <a:r>
              <a:rPr b="1" dirty="0"/>
              <a:t>Result:</a:t>
            </a:r>
            <a:r>
              <a:rPr dirty="0"/>
              <a:t> All UI elements rendered successfully and test passed.</a:t>
            </a:r>
          </a:p>
          <a:p>
            <a:pPr marL="0" indent="0" defTabSz="393192">
              <a:spcBef>
                <a:spcPts val="0"/>
              </a:spcBef>
              <a:buClrTx/>
              <a:buSzTx/>
              <a:buNone/>
              <a:defRPr sz="1548">
                <a:solidFill>
                  <a:srgbClr val="000000"/>
                </a:solidFill>
              </a:defRPr>
            </a:pPr>
            <a:r>
              <a:rPr b="1" dirty="0"/>
              <a:t>Importance:</a:t>
            </a:r>
            <a:r>
              <a:rPr dirty="0"/>
              <a:t> Ensures initial user entry screen usability and visual correctness</a:t>
            </a:r>
          </a:p>
        </p:txBody>
      </p:sp>
      <p:sp>
        <p:nvSpPr>
          <p:cNvPr id="890" name="Login Screen Widget Test"/>
          <p:cNvSpPr txBox="1"/>
          <p:nvPr/>
        </p:nvSpPr>
        <p:spPr>
          <a:xfrm>
            <a:off x="292796" y="969373"/>
            <a:ext cx="3993339" cy="443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321155">
              <a:defRPr sz="2465">
                <a:solidFill>
                  <a:schemeClr val="accent1"/>
                </a:solidFill>
              </a:defRPr>
            </a:lvl1pPr>
          </a:lstStyle>
          <a:p>
            <a:r>
              <a:t>Login Screen Widget Test</a:t>
            </a:r>
          </a:p>
        </p:txBody>
      </p:sp>
      <p:pic>
        <p:nvPicPr>
          <p:cNvPr id="891" name="yapıştırılan-film.png" descr="yapıştırılan-fi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4" y="4664686"/>
            <a:ext cx="6218973" cy="30136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Table Selection Screen Test"/>
          <p:cNvSpPr txBox="1"/>
          <p:nvPr/>
        </p:nvSpPr>
        <p:spPr>
          <a:xfrm>
            <a:off x="176457" y="5557589"/>
            <a:ext cx="3993339" cy="443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defTabSz="321155">
              <a:defRPr sz="2465">
                <a:solidFill>
                  <a:schemeClr val="accent1"/>
                </a:solidFill>
              </a:defRPr>
            </a:lvl1pPr>
          </a:lstStyle>
          <a:p>
            <a:r>
              <a:t>Table Selection Screen Test</a:t>
            </a:r>
          </a:p>
        </p:txBody>
      </p:sp>
      <p:sp>
        <p:nvSpPr>
          <p:cNvPr id="893" name="Purpose: Validate input validation when no table number is entered.…"/>
          <p:cNvSpPr txBox="1"/>
          <p:nvPr/>
        </p:nvSpPr>
        <p:spPr>
          <a:xfrm>
            <a:off x="269345" y="6098543"/>
            <a:ext cx="5914157" cy="2308324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1600" b="1" dirty="0"/>
              <a:t>Purpose:</a:t>
            </a:r>
            <a:r>
              <a:rPr sz="1600" dirty="0"/>
              <a:t> Validate input validation when no table number is entered.</a:t>
            </a:r>
          </a:p>
          <a:p>
            <a:r>
              <a:rPr sz="1600" dirty="0"/>
              <a:t>Test Details:</a:t>
            </a:r>
            <a:endParaRPr lang="tr-TR" sz="1600" dirty="0"/>
          </a:p>
          <a:p>
            <a:r>
              <a:rPr lang="en-TR" sz="1600" dirty="0"/>
              <a:t>Load </a:t>
            </a:r>
            <a:r>
              <a:rPr sz="1600" dirty="0" err="1"/>
              <a:t>TableSelectionScreen</a:t>
            </a:r>
            <a:r>
              <a:rPr sz="1100" dirty="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r>
              <a:rPr sz="1600" dirty="0"/>
              <a:t>Tap the "Enter" button without input.</a:t>
            </a:r>
          </a:p>
          <a:p>
            <a:r>
              <a:rPr sz="1600" dirty="0"/>
              <a:t>Expect an error message: "Please enter a table number."</a:t>
            </a:r>
          </a:p>
          <a:p>
            <a:r>
              <a:rPr sz="1600" b="1" dirty="0"/>
              <a:t>Result:</a:t>
            </a:r>
            <a:r>
              <a:rPr sz="1600" dirty="0"/>
              <a:t> Validation message appears correctly; test passed.</a:t>
            </a:r>
          </a:p>
          <a:p>
            <a:r>
              <a:rPr sz="1600" b="1" dirty="0"/>
              <a:t>Importance:</a:t>
            </a:r>
            <a:r>
              <a:rPr sz="1600" dirty="0"/>
              <a:t> Prevents invalid user inputs and enhances UX stability.</a:t>
            </a:r>
          </a:p>
        </p:txBody>
      </p:sp>
      <p:pic>
        <p:nvPicPr>
          <p:cNvPr id="894" name="yapıştırılan-film.png" descr="yapıştırılan-fil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9" y="9304926"/>
            <a:ext cx="57658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Full_Test_Coverage_Table"/>
          <p:cNvGraphicFramePr/>
          <p:nvPr>
            <p:extLst>
              <p:ext uri="{D42A27DB-BD31-4B8C-83A1-F6EECF244321}">
                <p14:modId xmlns:p14="http://schemas.microsoft.com/office/powerpoint/2010/main" val="3968714939"/>
              </p:ext>
            </p:extLst>
          </p:nvPr>
        </p:nvGraphicFramePr>
        <p:xfrm>
          <a:off x="172603" y="1079500"/>
          <a:ext cx="7211293" cy="8534400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16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4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Test Case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Input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Expected Output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Function/Method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GET /api/menu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None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List of menu items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getMenuItems()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POST /api/orders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tableId, items[], totalAmount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Order created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createOrder()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GET /api/orders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None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List of orders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getOrders()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POST /api/tables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name, capacity, x, 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Table created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createTable()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PATCH /api/tables/:id/status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tableId, status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Status updated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updateTableStatus()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DELETE /api/tables/:id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tableId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Success message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deleteTable()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PATCH /api/orders/:id/status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orderId, itemId, status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Item status updated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updateOrderItemStatus()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PATCH /api/orders/:id/payment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orderId, isPaid, method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Payment updated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updateOrderPayment()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GET /api/orders/kitchen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None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Orders for kitchen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getKitchenOrders()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GET /api/orders/reports/daily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None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Daily stats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getDailyReport()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GET /api/orders/reports/summary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 dirty="0"/>
                        <a:t>None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Summary stats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getSummaryReport()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LoginScreen Widget Test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None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UI elements rendered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LoginScreen widget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TableSelection Validation Test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No input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Error: Enter table number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TableSelectionScreen widget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49">
                <a:tc>
                  <a:txBody>
                    <a:bodyPr/>
                    <a:lstStyle/>
                    <a:p>
                      <a:pPr algn="l" defTabSz="37782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Integration Test - Login to Table Selection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Role selection -&gt; Table input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/>
                        <a:t>Navigates to Menu screen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377829">
                        <a:defRPr sz="1800"/>
                      </a:pPr>
                      <a:r>
                        <a:rPr sz="1400" dirty="0" err="1"/>
                        <a:t>app_test.dart</a:t>
                      </a:r>
                      <a:r>
                        <a:rPr sz="1400" dirty="0"/>
                        <a:t> flow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object 2"/>
          <p:cNvSpPr txBox="1">
            <a:spLocks noGrp="1"/>
          </p:cNvSpPr>
          <p:nvPr>
            <p:ph type="title"/>
          </p:nvPr>
        </p:nvSpPr>
        <p:spPr>
          <a:xfrm>
            <a:off x="503767" y="698500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Complete</a:t>
            </a:r>
            <a:r>
              <a:rPr spc="-200"/>
              <a:t> </a:t>
            </a:r>
            <a:r>
              <a:rPr spc="100"/>
              <a:t>Demo</a:t>
            </a:r>
            <a:r>
              <a:rPr spc="-200"/>
              <a:t> </a:t>
            </a:r>
            <a:r>
              <a:t>Flow</a:t>
            </a:r>
          </a:p>
        </p:txBody>
      </p:sp>
      <p:grpSp>
        <p:nvGrpSpPr>
          <p:cNvPr id="906" name="object 3"/>
          <p:cNvGrpSpPr/>
          <p:nvPr/>
        </p:nvGrpSpPr>
        <p:grpSpPr>
          <a:xfrm>
            <a:off x="615300" y="1853515"/>
            <a:ext cx="6325899" cy="4535934"/>
            <a:chOff x="0" y="0"/>
            <a:chExt cx="6325897" cy="4535933"/>
          </a:xfrm>
        </p:grpSpPr>
        <p:grpSp>
          <p:nvGrpSpPr>
            <p:cNvPr id="904" name="object 4"/>
            <p:cNvGrpSpPr/>
            <p:nvPr/>
          </p:nvGrpSpPr>
          <p:grpSpPr>
            <a:xfrm>
              <a:off x="0" y="0"/>
              <a:ext cx="6325899" cy="4535934"/>
              <a:chOff x="0" y="0"/>
              <a:chExt cx="6325898" cy="4535933"/>
            </a:xfrm>
          </p:grpSpPr>
          <p:sp>
            <p:nvSpPr>
              <p:cNvPr id="902" name="Shape"/>
              <p:cNvSpPr/>
              <p:nvPr/>
            </p:nvSpPr>
            <p:spPr>
              <a:xfrm>
                <a:off x="0" y="0"/>
                <a:ext cx="6281809" cy="4535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2" y="0"/>
                    </a:moveTo>
                    <a:lnTo>
                      <a:pt x="280" y="0"/>
                    </a:lnTo>
                    <a:lnTo>
                      <a:pt x="171" y="30"/>
                    </a:lnTo>
                    <a:lnTo>
                      <a:pt x="82" y="113"/>
                    </a:lnTo>
                    <a:lnTo>
                      <a:pt x="22" y="237"/>
                    </a:lnTo>
                    <a:lnTo>
                      <a:pt x="0" y="387"/>
                    </a:lnTo>
                    <a:lnTo>
                      <a:pt x="0" y="21213"/>
                    </a:lnTo>
                    <a:lnTo>
                      <a:pt x="22" y="21363"/>
                    </a:lnTo>
                    <a:lnTo>
                      <a:pt x="82" y="21487"/>
                    </a:lnTo>
                    <a:lnTo>
                      <a:pt x="171" y="21570"/>
                    </a:lnTo>
                    <a:lnTo>
                      <a:pt x="280" y="21600"/>
                    </a:lnTo>
                    <a:lnTo>
                      <a:pt x="21472" y="21600"/>
                    </a:lnTo>
                    <a:lnTo>
                      <a:pt x="21581" y="21570"/>
                    </a:lnTo>
                    <a:lnTo>
                      <a:pt x="21600" y="21552"/>
                    </a:lnTo>
                    <a:lnTo>
                      <a:pt x="280" y="21552"/>
                    </a:lnTo>
                    <a:lnTo>
                      <a:pt x="184" y="21525"/>
                    </a:lnTo>
                    <a:lnTo>
                      <a:pt x="107" y="21452"/>
                    </a:lnTo>
                    <a:lnTo>
                      <a:pt x="54" y="21345"/>
                    </a:lnTo>
                    <a:lnTo>
                      <a:pt x="35" y="21213"/>
                    </a:lnTo>
                    <a:lnTo>
                      <a:pt x="35" y="387"/>
                    </a:lnTo>
                    <a:lnTo>
                      <a:pt x="54" y="255"/>
                    </a:lnTo>
                    <a:lnTo>
                      <a:pt x="107" y="148"/>
                    </a:lnTo>
                    <a:lnTo>
                      <a:pt x="184" y="75"/>
                    </a:lnTo>
                    <a:lnTo>
                      <a:pt x="280" y="48"/>
                    </a:lnTo>
                    <a:lnTo>
                      <a:pt x="21600" y="48"/>
                    </a:lnTo>
                    <a:lnTo>
                      <a:pt x="21581" y="30"/>
                    </a:lnTo>
                    <a:lnTo>
                      <a:pt x="21472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03" name="Shape"/>
              <p:cNvSpPr/>
              <p:nvPr/>
            </p:nvSpPr>
            <p:spPr>
              <a:xfrm>
                <a:off x="6244537" y="10170"/>
                <a:ext cx="81362" cy="4515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27"/>
                    </a:lnTo>
                    <a:lnTo>
                      <a:pt x="13364" y="100"/>
                    </a:lnTo>
                    <a:lnTo>
                      <a:pt x="17415" y="208"/>
                    </a:lnTo>
                    <a:lnTo>
                      <a:pt x="18900" y="341"/>
                    </a:lnTo>
                    <a:lnTo>
                      <a:pt x="18900" y="21259"/>
                    </a:lnTo>
                    <a:lnTo>
                      <a:pt x="17415" y="21392"/>
                    </a:lnTo>
                    <a:lnTo>
                      <a:pt x="13364" y="21500"/>
                    </a:lnTo>
                    <a:lnTo>
                      <a:pt x="7357" y="21573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535"/>
                    </a:lnTo>
                    <a:lnTo>
                      <a:pt x="19902" y="21411"/>
                    </a:lnTo>
                    <a:lnTo>
                      <a:pt x="21600" y="21259"/>
                    </a:lnTo>
                    <a:lnTo>
                      <a:pt x="21600" y="341"/>
                    </a:lnTo>
                    <a:lnTo>
                      <a:pt x="19902" y="189"/>
                    </a:lnTo>
                    <a:lnTo>
                      <a:pt x="15274" y="65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905" name="object 5" descr="object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78" y="203405"/>
              <a:ext cx="223746" cy="223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07" name="object 6"/>
          <p:cNvSpPr txBox="1"/>
          <p:nvPr/>
        </p:nvSpPr>
        <p:spPr>
          <a:xfrm>
            <a:off x="602599" y="1416158"/>
            <a:ext cx="38315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End-to-</a:t>
            </a:r>
            <a:r>
              <a:rPr spc="55"/>
              <a:t>End</a:t>
            </a:r>
            <a:r>
              <a:rPr spc="240"/>
              <a:t> </a:t>
            </a:r>
            <a:r>
              <a:t>Application</a:t>
            </a:r>
            <a:r>
              <a:rPr spc="240"/>
              <a:t> </a:t>
            </a:r>
            <a:r>
              <a:rPr spc="-10"/>
              <a:t>Demonstration</a:t>
            </a:r>
          </a:p>
          <a:p>
            <a:pPr>
              <a:spcBef>
                <a:spcPts val="1200"/>
              </a:spcBef>
              <a:defRPr sz="1600"/>
            </a:pPr>
            <a:endParaRPr spc="-10"/>
          </a:p>
          <a:p>
            <a:pPr indent="500380">
              <a:defRPr sz="1200" b="1" spc="65"/>
            </a:pPr>
            <a:r>
              <a:t>Complete</a:t>
            </a:r>
            <a:r>
              <a:rPr spc="-65"/>
              <a:t> </a:t>
            </a:r>
            <a:r>
              <a:rPr spc="70"/>
              <a:t>User</a:t>
            </a:r>
            <a:r>
              <a:rPr spc="-65"/>
              <a:t> </a:t>
            </a:r>
            <a:r>
              <a:rPr spc="35"/>
              <a:t>Journey</a:t>
            </a:r>
          </a:p>
        </p:txBody>
      </p:sp>
      <p:sp>
        <p:nvSpPr>
          <p:cNvPr id="908" name="object 7"/>
          <p:cNvSpPr/>
          <p:nvPr/>
        </p:nvSpPr>
        <p:spPr>
          <a:xfrm>
            <a:off x="788193" y="2473900"/>
            <a:ext cx="325450" cy="32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3B82F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9" name="object 8"/>
          <p:cNvSpPr txBox="1"/>
          <p:nvPr/>
        </p:nvSpPr>
        <p:spPr>
          <a:xfrm>
            <a:off x="906119" y="2547596"/>
            <a:ext cx="8953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100" b="1" spc="-95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10" name="object 9"/>
          <p:cNvSpPr txBox="1"/>
          <p:nvPr/>
        </p:nvSpPr>
        <p:spPr>
          <a:xfrm>
            <a:off x="1222985" y="2486668"/>
            <a:ext cx="413004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z="1100" b="1" spc="55"/>
            </a:pPr>
            <a:r>
              <a:t>Customer</a:t>
            </a:r>
            <a:r>
              <a:rPr spc="-55"/>
              <a:t> </a:t>
            </a:r>
            <a:r>
              <a:rPr spc="35"/>
              <a:t>Onboarding</a:t>
            </a:r>
          </a:p>
          <a:p>
            <a:pPr indent="12700">
              <a:spcBef>
                <a:spcPts val="5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Customer</a:t>
            </a:r>
            <a:r>
              <a:rPr spc="145"/>
              <a:t> </a:t>
            </a:r>
            <a:r>
              <a:t>selects</a:t>
            </a:r>
            <a:r>
              <a:rPr spc="145"/>
              <a:t> </a:t>
            </a:r>
            <a:r>
              <a:t>role</a:t>
            </a:r>
            <a:r>
              <a:rPr spc="145"/>
              <a:t> </a:t>
            </a:r>
            <a:r>
              <a:rPr spc="-190"/>
              <a:t>→</a:t>
            </a:r>
            <a:r>
              <a:rPr spc="145"/>
              <a:t> </a:t>
            </a:r>
            <a:r>
              <a:t>enters</a:t>
            </a:r>
            <a:r>
              <a:rPr spc="150"/>
              <a:t> </a:t>
            </a:r>
            <a:r>
              <a:t>table</a:t>
            </a:r>
            <a:r>
              <a:rPr spc="145"/>
              <a:t> </a:t>
            </a:r>
            <a:r>
              <a:t>number</a:t>
            </a:r>
            <a:r>
              <a:rPr spc="145"/>
              <a:t> </a:t>
            </a:r>
            <a:r>
              <a:rPr spc="-190"/>
              <a:t>→</a:t>
            </a:r>
            <a:r>
              <a:rPr spc="145"/>
              <a:t> </a:t>
            </a:r>
            <a:r>
              <a:t>accesses</a:t>
            </a:r>
            <a:r>
              <a:rPr spc="145"/>
              <a:t> </a:t>
            </a:r>
            <a:r>
              <a:t>order</a:t>
            </a:r>
            <a:r>
              <a:rPr spc="150"/>
              <a:t> </a:t>
            </a:r>
            <a:r>
              <a:rPr spc="-10"/>
              <a:t>interface</a:t>
            </a:r>
          </a:p>
        </p:txBody>
      </p:sp>
      <p:sp>
        <p:nvSpPr>
          <p:cNvPr id="911" name="object 10"/>
          <p:cNvSpPr txBox="1"/>
          <p:nvPr/>
        </p:nvSpPr>
        <p:spPr>
          <a:xfrm>
            <a:off x="1235686" y="2962073"/>
            <a:ext cx="5532755" cy="140984"/>
          </a:xfrm>
          <a:prstGeom prst="rect">
            <a:avLst/>
          </a:prstGeom>
          <a:solidFill>
            <a:srgbClr val="EFF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1280">
              <a:spcBef>
                <a:spcPts val="600"/>
              </a:spcBef>
              <a:defRPr sz="900" b="1"/>
            </a:pPr>
            <a:r>
              <a:t>Screens:</a:t>
            </a:r>
            <a:r>
              <a:rPr spc="8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Role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Selection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Table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Selection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12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>
                <a:latin typeface="Microsoft Sans Serif"/>
                <a:ea typeface="Microsoft Sans Serif"/>
                <a:cs typeface="Microsoft Sans Serif"/>
                <a:sym typeface="Microsoft Sans Serif"/>
              </a:rPr>
              <a:t>Page</a:t>
            </a:r>
          </a:p>
        </p:txBody>
      </p:sp>
      <p:sp>
        <p:nvSpPr>
          <p:cNvPr id="912" name="object 11"/>
          <p:cNvSpPr/>
          <p:nvPr/>
        </p:nvSpPr>
        <p:spPr>
          <a:xfrm>
            <a:off x="788193" y="3450244"/>
            <a:ext cx="325450" cy="32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22C55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3" name="object 12"/>
          <p:cNvSpPr txBox="1"/>
          <p:nvPr/>
        </p:nvSpPr>
        <p:spPr>
          <a:xfrm>
            <a:off x="891657" y="3523940"/>
            <a:ext cx="11874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100" b="1" spc="25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14" name="object 13"/>
          <p:cNvSpPr txBox="1"/>
          <p:nvPr/>
        </p:nvSpPr>
        <p:spPr>
          <a:xfrm>
            <a:off x="1222986" y="3463013"/>
            <a:ext cx="458660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z="1100" b="1" spc="65"/>
            </a:pPr>
            <a:r>
              <a:t>Menu</a:t>
            </a:r>
            <a:r>
              <a:rPr spc="-65"/>
              <a:t> </a:t>
            </a:r>
            <a:r>
              <a:rPr spc="55"/>
              <a:t>Browsing</a:t>
            </a:r>
            <a:r>
              <a:rPr spc="-60"/>
              <a:t> </a:t>
            </a:r>
            <a:r>
              <a:rPr spc="0"/>
              <a:t>&amp;</a:t>
            </a:r>
            <a:r>
              <a:rPr spc="-60"/>
              <a:t> </a:t>
            </a:r>
            <a:r>
              <a:rPr spc="-9"/>
              <a:t>Ordering</a:t>
            </a:r>
          </a:p>
          <a:p>
            <a:pPr indent="12700">
              <a:spcBef>
                <a:spcPts val="5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Browse</a:t>
            </a:r>
            <a:r>
              <a:rPr spc="85"/>
              <a:t> </a:t>
            </a:r>
            <a:r>
              <a:t>menu</a:t>
            </a:r>
            <a:r>
              <a:rPr spc="85"/>
              <a:t> </a:t>
            </a:r>
            <a:r>
              <a:rPr spc="-190"/>
              <a:t>→</a:t>
            </a:r>
            <a:r>
              <a:rPr spc="85"/>
              <a:t> </a:t>
            </a:r>
            <a:r>
              <a:rPr spc="50"/>
              <a:t>filter</a:t>
            </a:r>
            <a:r>
              <a:rPr spc="85"/>
              <a:t> </a:t>
            </a:r>
            <a:r>
              <a:t>categories</a:t>
            </a:r>
            <a:r>
              <a:rPr spc="85"/>
              <a:t> </a:t>
            </a:r>
            <a:r>
              <a:rPr spc="-190"/>
              <a:t>→</a:t>
            </a:r>
            <a:r>
              <a:rPr spc="85"/>
              <a:t> </a:t>
            </a:r>
            <a:r>
              <a:t>customize</a:t>
            </a:r>
            <a:r>
              <a:rPr spc="85"/>
              <a:t> </a:t>
            </a:r>
            <a:r>
              <a:t>items</a:t>
            </a:r>
            <a:r>
              <a:rPr spc="85"/>
              <a:t> </a:t>
            </a:r>
            <a:r>
              <a:rPr spc="-190"/>
              <a:t>→</a:t>
            </a:r>
            <a:r>
              <a:rPr spc="85"/>
              <a:t> </a:t>
            </a:r>
            <a:r>
              <a:t>add</a:t>
            </a:r>
            <a:r>
              <a:rPr spc="85"/>
              <a:t> </a:t>
            </a:r>
            <a:r>
              <a:rPr spc="60"/>
              <a:t>to</a:t>
            </a:r>
            <a:r>
              <a:rPr spc="85"/>
              <a:t> </a:t>
            </a:r>
            <a:r>
              <a:rPr spc="50"/>
              <a:t>cart</a:t>
            </a:r>
            <a:r>
              <a:rPr spc="85"/>
              <a:t> </a:t>
            </a:r>
            <a:r>
              <a:rPr spc="-190"/>
              <a:t>→</a:t>
            </a:r>
            <a:r>
              <a:rPr spc="85"/>
              <a:t> </a:t>
            </a:r>
            <a:r>
              <a:t>submit</a:t>
            </a:r>
            <a:r>
              <a:rPr spc="85"/>
              <a:t> </a:t>
            </a:r>
            <a:r>
              <a:rPr spc="-10"/>
              <a:t>order</a:t>
            </a:r>
          </a:p>
        </p:txBody>
      </p:sp>
      <p:sp>
        <p:nvSpPr>
          <p:cNvPr id="915" name="object 14"/>
          <p:cNvSpPr txBox="1"/>
          <p:nvPr/>
        </p:nvSpPr>
        <p:spPr>
          <a:xfrm>
            <a:off x="1235686" y="3938418"/>
            <a:ext cx="5532755" cy="140984"/>
          </a:xfrm>
          <a:prstGeom prst="rect">
            <a:avLst/>
          </a:prstGeom>
          <a:solidFill>
            <a:srgbClr val="F0FD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1280">
              <a:spcBef>
                <a:spcPts val="600"/>
              </a:spcBef>
              <a:defRPr sz="900" b="1"/>
            </a:pPr>
            <a:r>
              <a:t>Screens:</a:t>
            </a:r>
            <a:r>
              <a:rPr spc="9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Menu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Item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Customization</a:t>
            </a:r>
            <a:r>
              <a:rPr b="0" spc="1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Cart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Confirmation</a:t>
            </a:r>
          </a:p>
        </p:txBody>
      </p:sp>
      <p:sp>
        <p:nvSpPr>
          <p:cNvPr id="916" name="object 15"/>
          <p:cNvSpPr/>
          <p:nvPr/>
        </p:nvSpPr>
        <p:spPr>
          <a:xfrm>
            <a:off x="788193" y="4426591"/>
            <a:ext cx="325450" cy="32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9731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7" name="object 16"/>
          <p:cNvSpPr txBox="1"/>
          <p:nvPr/>
        </p:nvSpPr>
        <p:spPr>
          <a:xfrm>
            <a:off x="891657" y="4500284"/>
            <a:ext cx="11874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100" b="1" spc="25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18" name="object 17"/>
          <p:cNvSpPr txBox="1"/>
          <p:nvPr/>
        </p:nvSpPr>
        <p:spPr>
          <a:xfrm>
            <a:off x="1222986" y="4439358"/>
            <a:ext cx="390207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z="1100" b="1"/>
            </a:pPr>
            <a:r>
              <a:t>Order</a:t>
            </a:r>
            <a:r>
              <a:rPr spc="35"/>
              <a:t> Tracking</a:t>
            </a:r>
          </a:p>
          <a:p>
            <a:pPr indent="12700">
              <a:spcBef>
                <a:spcPts val="500"/>
              </a:spcBef>
              <a:defRPr sz="90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Monitor</a:t>
            </a:r>
            <a:r>
              <a:rPr spc="135"/>
              <a:t> </a:t>
            </a:r>
            <a:r>
              <a:t>order</a:t>
            </a:r>
            <a:r>
              <a:rPr spc="139"/>
              <a:t> </a:t>
            </a:r>
            <a:r>
              <a:t>status</a:t>
            </a:r>
            <a:r>
              <a:rPr spc="135"/>
              <a:t> </a:t>
            </a:r>
            <a:r>
              <a:rPr spc="-190"/>
              <a:t>→</a:t>
            </a:r>
            <a:r>
              <a:rPr spc="139"/>
              <a:t> </a:t>
            </a:r>
            <a:r>
              <a:t>receive</a:t>
            </a:r>
            <a:r>
              <a:rPr spc="135"/>
              <a:t> </a:t>
            </a:r>
            <a:r>
              <a:t>updates</a:t>
            </a:r>
            <a:r>
              <a:rPr spc="139"/>
              <a:t> </a:t>
            </a:r>
            <a:r>
              <a:rPr spc="-190"/>
              <a:t>→</a:t>
            </a:r>
            <a:r>
              <a:rPr spc="135"/>
              <a:t> </a:t>
            </a:r>
            <a:r>
              <a:rPr spc="55"/>
              <a:t>track</a:t>
            </a:r>
            <a:r>
              <a:rPr spc="139"/>
              <a:t> </a:t>
            </a:r>
            <a:r>
              <a:t>preparation</a:t>
            </a:r>
            <a:r>
              <a:rPr spc="135"/>
              <a:t> </a:t>
            </a:r>
            <a:r>
              <a:rPr spc="-10"/>
              <a:t>progress</a:t>
            </a:r>
          </a:p>
        </p:txBody>
      </p:sp>
      <p:sp>
        <p:nvSpPr>
          <p:cNvPr id="919" name="object 18"/>
          <p:cNvSpPr txBox="1"/>
          <p:nvPr/>
        </p:nvSpPr>
        <p:spPr>
          <a:xfrm>
            <a:off x="1235686" y="4914763"/>
            <a:ext cx="5532755" cy="140984"/>
          </a:xfrm>
          <a:prstGeom prst="rect">
            <a:avLst/>
          </a:prstGeom>
          <a:solidFill>
            <a:srgbClr val="FFF7E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1280">
              <a:spcBef>
                <a:spcPts val="600"/>
              </a:spcBef>
              <a:defRPr sz="900" b="1"/>
            </a:pPr>
            <a:r>
              <a:t>Screens:</a:t>
            </a:r>
            <a:r>
              <a:rPr spc="13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</a:t>
            </a:r>
            <a:r>
              <a:rPr b="0" spc="17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Real-time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Updates</a:t>
            </a:r>
            <a:r>
              <a:rPr b="0" spc="17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Completion</a:t>
            </a:r>
            <a:r>
              <a:rPr b="0" spc="16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Notification</a:t>
            </a:r>
          </a:p>
        </p:txBody>
      </p:sp>
      <p:sp>
        <p:nvSpPr>
          <p:cNvPr id="920" name="object 19"/>
          <p:cNvSpPr/>
          <p:nvPr/>
        </p:nvSpPr>
        <p:spPr>
          <a:xfrm>
            <a:off x="788193" y="5402934"/>
            <a:ext cx="325450" cy="32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A855F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1" name="object 20"/>
          <p:cNvSpPr txBox="1"/>
          <p:nvPr/>
        </p:nvSpPr>
        <p:spPr>
          <a:xfrm>
            <a:off x="889751" y="5476629"/>
            <a:ext cx="122555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100" b="1" spc="60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22" name="object 21"/>
          <p:cNvSpPr txBox="1"/>
          <p:nvPr/>
        </p:nvSpPr>
        <p:spPr>
          <a:xfrm>
            <a:off x="1222986" y="5415703"/>
            <a:ext cx="445008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z="1100" b="1" spc="200"/>
            </a:pPr>
            <a:r>
              <a:t>Staff</a:t>
            </a:r>
            <a:r>
              <a:rPr spc="-65"/>
              <a:t> </a:t>
            </a:r>
            <a:r>
              <a:rPr spc="55"/>
              <a:t>Management</a:t>
            </a:r>
          </a:p>
          <a:p>
            <a:pPr indent="12700">
              <a:spcBef>
                <a:spcPts val="500"/>
              </a:spcBef>
              <a:defRPr sz="900" spc="95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Staff</a:t>
            </a:r>
            <a:r>
              <a:rPr spc="120"/>
              <a:t> </a:t>
            </a:r>
            <a:r>
              <a:rPr spc="0"/>
              <a:t>login</a:t>
            </a:r>
            <a:r>
              <a:rPr spc="120"/>
              <a:t> </a:t>
            </a:r>
            <a:r>
              <a:rPr spc="-190"/>
              <a:t>→</a:t>
            </a:r>
            <a:r>
              <a:rPr spc="120"/>
              <a:t> </a:t>
            </a:r>
            <a:r>
              <a:rPr spc="0"/>
              <a:t>role-based</a:t>
            </a:r>
            <a:r>
              <a:rPr spc="120"/>
              <a:t> </a:t>
            </a:r>
            <a:r>
              <a:rPr spc="0"/>
              <a:t>access</a:t>
            </a:r>
            <a:r>
              <a:rPr spc="120"/>
              <a:t> </a:t>
            </a:r>
            <a:r>
              <a:rPr spc="-190"/>
              <a:t>→</a:t>
            </a:r>
            <a:r>
              <a:rPr spc="120"/>
              <a:t> </a:t>
            </a:r>
            <a:r>
              <a:rPr spc="0"/>
              <a:t>order</a:t>
            </a:r>
            <a:r>
              <a:rPr spc="120"/>
              <a:t> </a:t>
            </a:r>
            <a:r>
              <a:rPr spc="0"/>
              <a:t>management</a:t>
            </a:r>
            <a:r>
              <a:rPr spc="120"/>
              <a:t> </a:t>
            </a:r>
            <a:r>
              <a:rPr spc="-190"/>
              <a:t>→</a:t>
            </a:r>
            <a:r>
              <a:rPr spc="120"/>
              <a:t> </a:t>
            </a:r>
            <a:r>
              <a:rPr spc="0"/>
              <a:t>system</a:t>
            </a:r>
            <a:r>
              <a:rPr spc="120"/>
              <a:t> </a:t>
            </a:r>
            <a:r>
              <a:rPr spc="-10"/>
              <a:t>administration</a:t>
            </a:r>
          </a:p>
        </p:txBody>
      </p:sp>
      <p:sp>
        <p:nvSpPr>
          <p:cNvPr id="923" name="object 22"/>
          <p:cNvSpPr txBox="1"/>
          <p:nvPr/>
        </p:nvSpPr>
        <p:spPr>
          <a:xfrm>
            <a:off x="1235686" y="5891107"/>
            <a:ext cx="5532755" cy="140984"/>
          </a:xfrm>
          <a:prstGeom prst="rect">
            <a:avLst/>
          </a:prstGeom>
          <a:solidFill>
            <a:srgbClr val="FAF5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1280">
              <a:spcBef>
                <a:spcPts val="600"/>
              </a:spcBef>
              <a:defRPr sz="900" b="1"/>
            </a:pPr>
            <a:r>
              <a:t>Screens:</a:t>
            </a:r>
            <a:r>
              <a:rPr spc="80"/>
              <a:t> </a:t>
            </a:r>
            <a:r>
              <a:rPr b="0" spc="95">
                <a:latin typeface="Microsoft Sans Serif"/>
                <a:ea typeface="Microsoft Sans Serif"/>
                <a:cs typeface="Microsoft Sans Serif"/>
                <a:sym typeface="Microsoft Sans Serif"/>
              </a:rPr>
              <a:t>Staff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Login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Kitchen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Interface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90">
                <a:latin typeface="Microsoft Sans Serif"/>
                <a:ea typeface="Microsoft Sans Serif"/>
                <a:cs typeface="Microsoft Sans Serif"/>
                <a:sym typeface="Microsoft Sans Serif"/>
              </a:rPr>
              <a:t>→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Admin</a:t>
            </a:r>
            <a:r>
              <a:rPr b="0" spc="11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Dashboard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object 2"/>
          <p:cNvSpPr txBox="1">
            <a:spLocks noGrp="1"/>
          </p:cNvSpPr>
          <p:nvPr>
            <p:ph type="title"/>
          </p:nvPr>
        </p:nvSpPr>
        <p:spPr>
          <a:xfrm>
            <a:off x="500583" y="508642"/>
            <a:ext cx="5245681" cy="928460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Implementation</a:t>
            </a:r>
            <a:r>
              <a:rPr spc="-200"/>
              <a:t> </a:t>
            </a:r>
            <a:r>
              <a:rPr spc="100"/>
              <a:t>Status</a:t>
            </a:r>
            <a:r>
              <a:rPr spc="-200"/>
              <a:t> &amp; </a:t>
            </a:r>
            <a:r>
              <a:t>Future</a:t>
            </a:r>
            <a:r>
              <a:rPr spc="-200"/>
              <a:t> </a:t>
            </a:r>
            <a:r>
              <a:t>Work</a:t>
            </a:r>
          </a:p>
        </p:txBody>
      </p:sp>
      <p:sp>
        <p:nvSpPr>
          <p:cNvPr id="926" name="object 3"/>
          <p:cNvSpPr txBox="1"/>
          <p:nvPr/>
        </p:nvSpPr>
        <p:spPr>
          <a:xfrm>
            <a:off x="602599" y="1416140"/>
            <a:ext cx="263461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Current</a:t>
            </a:r>
            <a:r>
              <a:rPr spc="-85"/>
              <a:t> </a:t>
            </a:r>
            <a:r>
              <a:rPr spc="80"/>
              <a:t>Status</a:t>
            </a:r>
            <a:r>
              <a:rPr spc="-85"/>
              <a:t> </a:t>
            </a:r>
            <a:r>
              <a:rPr spc="-45"/>
              <a:t>&amp;</a:t>
            </a:r>
            <a:r>
              <a:rPr spc="-85"/>
              <a:t> </a:t>
            </a:r>
            <a:r>
              <a:rPr spc="55"/>
              <a:t>Roadmap</a:t>
            </a:r>
          </a:p>
        </p:txBody>
      </p:sp>
      <p:grpSp>
        <p:nvGrpSpPr>
          <p:cNvPr id="931" name="object 4"/>
          <p:cNvGrpSpPr/>
          <p:nvPr/>
        </p:nvGrpSpPr>
        <p:grpSpPr>
          <a:xfrm>
            <a:off x="615299" y="1853515"/>
            <a:ext cx="3040907" cy="2623928"/>
            <a:chOff x="0" y="0"/>
            <a:chExt cx="3040906" cy="2623926"/>
          </a:xfrm>
        </p:grpSpPr>
        <p:grpSp>
          <p:nvGrpSpPr>
            <p:cNvPr id="929" name="object 5"/>
            <p:cNvGrpSpPr/>
            <p:nvPr/>
          </p:nvGrpSpPr>
          <p:grpSpPr>
            <a:xfrm>
              <a:off x="-1" y="0"/>
              <a:ext cx="3040908" cy="2623927"/>
              <a:chOff x="0" y="0"/>
              <a:chExt cx="3040905" cy="2623926"/>
            </a:xfrm>
          </p:grpSpPr>
          <p:sp>
            <p:nvSpPr>
              <p:cNvPr id="927" name="Shape"/>
              <p:cNvSpPr/>
              <p:nvPr/>
            </p:nvSpPr>
            <p:spPr>
              <a:xfrm>
                <a:off x="0" y="0"/>
                <a:ext cx="2996816" cy="2623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53"/>
                    </a:lnTo>
                    <a:lnTo>
                      <a:pt x="172" y="196"/>
                    </a:lnTo>
                    <a:lnTo>
                      <a:pt x="46" y="409"/>
                    </a:lnTo>
                    <a:lnTo>
                      <a:pt x="0" y="670"/>
                    </a:lnTo>
                    <a:lnTo>
                      <a:pt x="0" y="20930"/>
                    </a:lnTo>
                    <a:lnTo>
                      <a:pt x="46" y="21191"/>
                    </a:lnTo>
                    <a:lnTo>
                      <a:pt x="172" y="21404"/>
                    </a:lnTo>
                    <a:lnTo>
                      <a:pt x="358" y="21547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47"/>
                    </a:lnTo>
                    <a:lnTo>
                      <a:pt x="21600" y="21516"/>
                    </a:lnTo>
                    <a:lnTo>
                      <a:pt x="586" y="21516"/>
                    </a:lnTo>
                    <a:lnTo>
                      <a:pt x="387" y="21470"/>
                    </a:lnTo>
                    <a:lnTo>
                      <a:pt x="224" y="21345"/>
                    </a:lnTo>
                    <a:lnTo>
                      <a:pt x="114" y="21158"/>
                    </a:lnTo>
                    <a:lnTo>
                      <a:pt x="73" y="20930"/>
                    </a:lnTo>
                    <a:lnTo>
                      <a:pt x="73" y="670"/>
                    </a:lnTo>
                    <a:lnTo>
                      <a:pt x="114" y="442"/>
                    </a:lnTo>
                    <a:lnTo>
                      <a:pt x="224" y="255"/>
                    </a:lnTo>
                    <a:lnTo>
                      <a:pt x="387" y="130"/>
                    </a:lnTo>
                    <a:lnTo>
                      <a:pt x="586" y="84"/>
                    </a:lnTo>
                    <a:lnTo>
                      <a:pt x="21600" y="84"/>
                    </a:lnTo>
                    <a:lnTo>
                      <a:pt x="21560" y="53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8" name="Shape"/>
              <p:cNvSpPr/>
              <p:nvPr/>
            </p:nvSpPr>
            <p:spPr>
              <a:xfrm>
                <a:off x="2959542" y="10170"/>
                <a:ext cx="81364" cy="2603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46"/>
                    </a:lnTo>
                    <a:lnTo>
                      <a:pt x="13364" y="173"/>
                    </a:lnTo>
                    <a:lnTo>
                      <a:pt x="17415" y="361"/>
                    </a:lnTo>
                    <a:lnTo>
                      <a:pt x="18900" y="591"/>
                    </a:lnTo>
                    <a:lnTo>
                      <a:pt x="18900" y="21009"/>
                    </a:lnTo>
                    <a:lnTo>
                      <a:pt x="17415" y="21239"/>
                    </a:lnTo>
                    <a:lnTo>
                      <a:pt x="13364" y="21427"/>
                    </a:lnTo>
                    <a:lnTo>
                      <a:pt x="7357" y="2155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87"/>
                    </a:lnTo>
                    <a:lnTo>
                      <a:pt x="19903" y="21272"/>
                    </a:lnTo>
                    <a:lnTo>
                      <a:pt x="21600" y="21009"/>
                    </a:lnTo>
                    <a:lnTo>
                      <a:pt x="21600" y="591"/>
                    </a:lnTo>
                    <a:lnTo>
                      <a:pt x="19903" y="328"/>
                    </a:lnTo>
                    <a:lnTo>
                      <a:pt x="15274" y="113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930" name="object 6" descr="object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79" y="183065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2" name="object 7"/>
          <p:cNvSpPr txBox="1"/>
          <p:nvPr/>
        </p:nvSpPr>
        <p:spPr>
          <a:xfrm>
            <a:off x="1026170" y="2040336"/>
            <a:ext cx="18300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45">
                <a:solidFill>
                  <a:srgbClr val="16A34A"/>
                </a:solidFill>
              </a:defRPr>
            </a:pPr>
            <a:r>
              <a:t>Implemented</a:t>
            </a:r>
            <a:r>
              <a:rPr spc="-50"/>
              <a:t> </a:t>
            </a:r>
            <a:r>
              <a:t>Features</a:t>
            </a:r>
          </a:p>
        </p:txBody>
      </p:sp>
      <p:sp>
        <p:nvSpPr>
          <p:cNvPr id="933" name="object 8"/>
          <p:cNvSpPr txBox="1"/>
          <p:nvPr/>
        </p:nvSpPr>
        <p:spPr>
          <a:xfrm>
            <a:off x="775493" y="2424266"/>
            <a:ext cx="2638426" cy="221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929" indent="-189229">
              <a:spcBef>
                <a:spcPts val="100"/>
              </a:spcBef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spc="15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Complete</a:t>
            </a:r>
            <a:r>
              <a:rPr spc="225"/>
              <a:t> </a:t>
            </a:r>
            <a:r>
              <a:t>customer</a:t>
            </a:r>
            <a:r>
              <a:rPr spc="225"/>
              <a:t> </a:t>
            </a:r>
            <a:r>
              <a:t>ordering</a:t>
            </a:r>
            <a:r>
              <a:rPr spc="232"/>
              <a:t> </a:t>
            </a:r>
            <a:r>
              <a:rPr spc="67"/>
              <a:t>flow</a:t>
            </a:r>
          </a:p>
          <a:p>
            <a:pPr>
              <a:buClr>
                <a:srgbClr val="22C55E"/>
              </a:buClr>
              <a:buSzPct val="100000"/>
              <a:buFont typeface="Helvetica"/>
              <a:buChar char="✓"/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67"/>
          </a:p>
          <a:p>
            <a:pPr marL="201929" indent="-189229"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Role-based</a:t>
            </a:r>
            <a:r>
              <a:rPr spc="555"/>
              <a:t> </a:t>
            </a:r>
            <a:r>
              <a:t>authentication</a:t>
            </a:r>
            <a:r>
              <a:rPr spc="555"/>
              <a:t> </a:t>
            </a:r>
            <a:r>
              <a:rPr spc="-15"/>
              <a:t>system</a:t>
            </a:r>
          </a:p>
          <a:p>
            <a:pPr>
              <a:buClr>
                <a:srgbClr val="22C55E"/>
              </a:buClr>
              <a:buSzPct val="100000"/>
              <a:buFont typeface="Helvetica"/>
              <a:buChar char="✓"/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15"/>
          </a:p>
          <a:p>
            <a:pPr marL="201929" indent="-189229"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spc="15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Menu</a:t>
            </a:r>
            <a:r>
              <a:rPr spc="127"/>
              <a:t> </a:t>
            </a:r>
            <a:r>
              <a:t>browsing</a:t>
            </a:r>
            <a:r>
              <a:rPr spc="135"/>
              <a:t> </a:t>
            </a:r>
            <a:r>
              <a:rPr spc="82"/>
              <a:t>with</a:t>
            </a:r>
            <a:r>
              <a:rPr spc="127"/>
              <a:t> </a:t>
            </a:r>
            <a:r>
              <a:t>category</a:t>
            </a:r>
            <a:r>
              <a:rPr spc="135"/>
              <a:t> </a:t>
            </a:r>
            <a:r>
              <a:rPr spc="52"/>
              <a:t>filters</a:t>
            </a:r>
          </a:p>
          <a:p>
            <a:pPr>
              <a:buClr>
                <a:srgbClr val="22C55E"/>
              </a:buClr>
              <a:buSzPct val="100000"/>
              <a:buFont typeface="Helvetica"/>
              <a:buChar char="✓"/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52"/>
          </a:p>
          <a:p>
            <a:pPr marL="201929" indent="-189229"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spc="15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Cart</a:t>
            </a:r>
            <a:r>
              <a:rPr spc="157"/>
              <a:t> </a:t>
            </a:r>
            <a:r>
              <a:t>management</a:t>
            </a:r>
            <a:r>
              <a:rPr spc="157"/>
              <a:t> </a:t>
            </a:r>
            <a:r>
              <a:t>and</a:t>
            </a:r>
            <a:r>
              <a:rPr spc="157"/>
              <a:t> </a:t>
            </a:r>
            <a:r>
              <a:t>order</a:t>
            </a:r>
            <a:r>
              <a:rPr spc="157"/>
              <a:t> </a:t>
            </a:r>
            <a:r>
              <a:rPr spc="-15"/>
              <a:t>customization</a:t>
            </a:r>
          </a:p>
          <a:p>
            <a:pPr>
              <a:buClr>
                <a:srgbClr val="22C55E"/>
              </a:buClr>
              <a:buSzPct val="100000"/>
              <a:buFont typeface="Helvetica"/>
              <a:buChar char="✓"/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15"/>
          </a:p>
          <a:p>
            <a:pPr marL="201929" indent="-189229"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spc="30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Order</a:t>
            </a:r>
            <a:r>
              <a:rPr spc="120"/>
              <a:t> </a:t>
            </a:r>
            <a:r>
              <a:t>status</a:t>
            </a:r>
            <a:r>
              <a:rPr spc="120"/>
              <a:t> </a:t>
            </a:r>
            <a:r>
              <a:t>tracking</a:t>
            </a:r>
            <a:r>
              <a:rPr spc="127"/>
              <a:t> </a:t>
            </a:r>
            <a:r>
              <a:rPr spc="-15"/>
              <a:t>system</a:t>
            </a:r>
          </a:p>
          <a:p>
            <a:pPr>
              <a:buClr>
                <a:srgbClr val="22C55E"/>
              </a:buClr>
              <a:buSzPct val="100000"/>
              <a:buFont typeface="Helvetica"/>
              <a:buChar char="✓"/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15"/>
          </a:p>
          <a:p>
            <a:pPr marL="201929" indent="-189229"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spc="142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Staff</a:t>
            </a:r>
            <a:r>
              <a:rPr spc="89"/>
              <a:t> </a:t>
            </a:r>
            <a:r>
              <a:rPr spc="0"/>
              <a:t>login</a:t>
            </a:r>
            <a:r>
              <a:rPr spc="97"/>
              <a:t> </a:t>
            </a:r>
            <a:r>
              <a:rPr spc="0"/>
              <a:t>and</a:t>
            </a:r>
            <a:r>
              <a:rPr spc="97"/>
              <a:t> </a:t>
            </a:r>
            <a:r>
              <a:rPr spc="-15"/>
              <a:t>authentication</a:t>
            </a:r>
          </a:p>
          <a:p>
            <a:pPr>
              <a:buClr>
                <a:srgbClr val="22C55E"/>
              </a:buClr>
              <a:buSzPct val="100000"/>
              <a:buFont typeface="Helvetica"/>
              <a:buChar char="✓"/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15"/>
          </a:p>
          <a:p>
            <a:pPr marL="201929" indent="-189229">
              <a:buClr>
                <a:srgbClr val="22C55E"/>
              </a:buClr>
              <a:buSzPct val="115788"/>
              <a:buFont typeface="Helvetica"/>
              <a:buChar char="✓"/>
              <a:tabLst>
                <a:tab pos="190500" algn="l"/>
              </a:tabLst>
              <a:defRPr sz="1400" spc="15" baseline="5846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Responsive</a:t>
            </a:r>
            <a:r>
              <a:rPr spc="307"/>
              <a:t> </a:t>
            </a:r>
            <a:r>
              <a:t>mobile-first</a:t>
            </a:r>
            <a:r>
              <a:rPr spc="307"/>
              <a:t> </a:t>
            </a:r>
            <a:r>
              <a:rPr spc="-15"/>
              <a:t>design</a:t>
            </a:r>
          </a:p>
        </p:txBody>
      </p:sp>
      <p:grpSp>
        <p:nvGrpSpPr>
          <p:cNvPr id="938" name="object 9"/>
          <p:cNvGrpSpPr/>
          <p:nvPr/>
        </p:nvGrpSpPr>
        <p:grpSpPr>
          <a:xfrm>
            <a:off x="3900292" y="1853515"/>
            <a:ext cx="3040907" cy="2623928"/>
            <a:chOff x="0" y="0"/>
            <a:chExt cx="3040905" cy="2623926"/>
          </a:xfrm>
        </p:grpSpPr>
        <p:grpSp>
          <p:nvGrpSpPr>
            <p:cNvPr id="936" name="object 10"/>
            <p:cNvGrpSpPr/>
            <p:nvPr/>
          </p:nvGrpSpPr>
          <p:grpSpPr>
            <a:xfrm>
              <a:off x="0" y="0"/>
              <a:ext cx="3040906" cy="2623927"/>
              <a:chOff x="0" y="0"/>
              <a:chExt cx="3040905" cy="2623926"/>
            </a:xfrm>
          </p:grpSpPr>
          <p:sp>
            <p:nvSpPr>
              <p:cNvPr id="934" name="Shape"/>
              <p:cNvSpPr/>
              <p:nvPr/>
            </p:nvSpPr>
            <p:spPr>
              <a:xfrm>
                <a:off x="0" y="0"/>
                <a:ext cx="2996816" cy="2623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1" y="0"/>
                    </a:moveTo>
                    <a:lnTo>
                      <a:pt x="586" y="0"/>
                    </a:lnTo>
                    <a:lnTo>
                      <a:pt x="358" y="53"/>
                    </a:lnTo>
                    <a:lnTo>
                      <a:pt x="172" y="196"/>
                    </a:lnTo>
                    <a:lnTo>
                      <a:pt x="46" y="409"/>
                    </a:lnTo>
                    <a:lnTo>
                      <a:pt x="0" y="670"/>
                    </a:lnTo>
                    <a:lnTo>
                      <a:pt x="0" y="20930"/>
                    </a:lnTo>
                    <a:lnTo>
                      <a:pt x="46" y="21191"/>
                    </a:lnTo>
                    <a:lnTo>
                      <a:pt x="172" y="21404"/>
                    </a:lnTo>
                    <a:lnTo>
                      <a:pt x="358" y="21547"/>
                    </a:lnTo>
                    <a:lnTo>
                      <a:pt x="586" y="21600"/>
                    </a:lnTo>
                    <a:lnTo>
                      <a:pt x="21331" y="21600"/>
                    </a:lnTo>
                    <a:lnTo>
                      <a:pt x="21560" y="21547"/>
                    </a:lnTo>
                    <a:lnTo>
                      <a:pt x="21600" y="21516"/>
                    </a:lnTo>
                    <a:lnTo>
                      <a:pt x="586" y="21516"/>
                    </a:lnTo>
                    <a:lnTo>
                      <a:pt x="387" y="21470"/>
                    </a:lnTo>
                    <a:lnTo>
                      <a:pt x="224" y="21345"/>
                    </a:lnTo>
                    <a:lnTo>
                      <a:pt x="114" y="21158"/>
                    </a:lnTo>
                    <a:lnTo>
                      <a:pt x="73" y="20930"/>
                    </a:lnTo>
                    <a:lnTo>
                      <a:pt x="73" y="670"/>
                    </a:lnTo>
                    <a:lnTo>
                      <a:pt x="114" y="442"/>
                    </a:lnTo>
                    <a:lnTo>
                      <a:pt x="224" y="255"/>
                    </a:lnTo>
                    <a:lnTo>
                      <a:pt x="387" y="130"/>
                    </a:lnTo>
                    <a:lnTo>
                      <a:pt x="586" y="84"/>
                    </a:lnTo>
                    <a:lnTo>
                      <a:pt x="21600" y="84"/>
                    </a:lnTo>
                    <a:lnTo>
                      <a:pt x="21560" y="53"/>
                    </a:lnTo>
                    <a:lnTo>
                      <a:pt x="21331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5" name="Shape"/>
              <p:cNvSpPr/>
              <p:nvPr/>
            </p:nvSpPr>
            <p:spPr>
              <a:xfrm>
                <a:off x="2959544" y="10170"/>
                <a:ext cx="81362" cy="2603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46"/>
                    </a:lnTo>
                    <a:lnTo>
                      <a:pt x="13364" y="173"/>
                    </a:lnTo>
                    <a:lnTo>
                      <a:pt x="17415" y="361"/>
                    </a:lnTo>
                    <a:lnTo>
                      <a:pt x="18900" y="591"/>
                    </a:lnTo>
                    <a:lnTo>
                      <a:pt x="18900" y="21009"/>
                    </a:lnTo>
                    <a:lnTo>
                      <a:pt x="17415" y="21239"/>
                    </a:lnTo>
                    <a:lnTo>
                      <a:pt x="13364" y="21427"/>
                    </a:lnTo>
                    <a:lnTo>
                      <a:pt x="7357" y="21554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87"/>
                    </a:lnTo>
                    <a:lnTo>
                      <a:pt x="19903" y="21272"/>
                    </a:lnTo>
                    <a:lnTo>
                      <a:pt x="21600" y="21009"/>
                    </a:lnTo>
                    <a:lnTo>
                      <a:pt x="21600" y="591"/>
                    </a:lnTo>
                    <a:lnTo>
                      <a:pt x="19903" y="328"/>
                    </a:lnTo>
                    <a:lnTo>
                      <a:pt x="15274" y="113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937" name="object 11" descr="object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979" y="183065"/>
              <a:ext cx="203406" cy="203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9" name="object 12"/>
          <p:cNvSpPr txBox="1"/>
          <p:nvPr/>
        </p:nvSpPr>
        <p:spPr>
          <a:xfrm>
            <a:off x="4311162" y="2040336"/>
            <a:ext cx="14351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65">
                <a:solidFill>
                  <a:srgbClr val="EA580C"/>
                </a:solidFill>
              </a:defRPr>
            </a:pPr>
            <a:r>
              <a:t>Planned</a:t>
            </a:r>
            <a:r>
              <a:rPr spc="-80"/>
              <a:t> </a:t>
            </a:r>
            <a:r>
              <a:rPr spc="45"/>
              <a:t>Features</a:t>
            </a:r>
          </a:p>
        </p:txBody>
      </p:sp>
      <p:grpSp>
        <p:nvGrpSpPr>
          <p:cNvPr id="947" name="object 13"/>
          <p:cNvGrpSpPr/>
          <p:nvPr/>
        </p:nvGrpSpPr>
        <p:grpSpPr>
          <a:xfrm>
            <a:off x="4073181" y="2412885"/>
            <a:ext cx="122049" cy="1586562"/>
            <a:chOff x="0" y="0"/>
            <a:chExt cx="122047" cy="1586560"/>
          </a:xfrm>
        </p:grpSpPr>
        <p:sp>
          <p:nvSpPr>
            <p:cNvPr id="940" name="Shape"/>
            <p:cNvSpPr/>
            <p:nvPr/>
          </p:nvSpPr>
          <p:spPr>
            <a:xfrm>
              <a:off x="0" y="1464513"/>
              <a:ext cx="122048" cy="12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7999"/>
                  </a:lnTo>
                  <a:lnTo>
                    <a:pt x="3601" y="17999"/>
                  </a:lnTo>
                  <a:lnTo>
                    <a:pt x="3601" y="3601"/>
                  </a:lnTo>
                  <a:lnTo>
                    <a:pt x="17999" y="3601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1" name="Shape"/>
            <p:cNvSpPr/>
            <p:nvPr/>
          </p:nvSpPr>
          <p:spPr>
            <a:xfrm>
              <a:off x="0" y="1220431"/>
              <a:ext cx="122048" cy="12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7999"/>
                  </a:lnTo>
                  <a:lnTo>
                    <a:pt x="3601" y="17999"/>
                  </a:lnTo>
                  <a:lnTo>
                    <a:pt x="3601" y="3601"/>
                  </a:lnTo>
                  <a:lnTo>
                    <a:pt x="17999" y="3601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2" name="Shape"/>
            <p:cNvSpPr/>
            <p:nvPr/>
          </p:nvSpPr>
          <p:spPr>
            <a:xfrm>
              <a:off x="0" y="976350"/>
              <a:ext cx="122048" cy="122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8001"/>
                  </a:lnTo>
                  <a:lnTo>
                    <a:pt x="3601" y="18001"/>
                  </a:lnTo>
                  <a:lnTo>
                    <a:pt x="3601" y="3599"/>
                  </a:lnTo>
                  <a:lnTo>
                    <a:pt x="17999" y="3599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3" name="Shape"/>
            <p:cNvSpPr/>
            <p:nvPr/>
          </p:nvSpPr>
          <p:spPr>
            <a:xfrm>
              <a:off x="0" y="732256"/>
              <a:ext cx="122048" cy="12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7999"/>
                  </a:lnTo>
                  <a:lnTo>
                    <a:pt x="3601" y="17999"/>
                  </a:lnTo>
                  <a:lnTo>
                    <a:pt x="3601" y="3601"/>
                  </a:lnTo>
                  <a:lnTo>
                    <a:pt x="17999" y="3601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4" name="Shape"/>
            <p:cNvSpPr/>
            <p:nvPr/>
          </p:nvSpPr>
          <p:spPr>
            <a:xfrm>
              <a:off x="0" y="488175"/>
              <a:ext cx="122048" cy="122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8001"/>
                  </a:lnTo>
                  <a:lnTo>
                    <a:pt x="3601" y="18001"/>
                  </a:lnTo>
                  <a:lnTo>
                    <a:pt x="3601" y="3599"/>
                  </a:lnTo>
                  <a:lnTo>
                    <a:pt x="17999" y="3599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5" name="Shape"/>
            <p:cNvSpPr/>
            <p:nvPr/>
          </p:nvSpPr>
          <p:spPr>
            <a:xfrm>
              <a:off x="0" y="244081"/>
              <a:ext cx="122048" cy="12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7999"/>
                  </a:lnTo>
                  <a:lnTo>
                    <a:pt x="3601" y="17999"/>
                  </a:lnTo>
                  <a:lnTo>
                    <a:pt x="3601" y="3601"/>
                  </a:lnTo>
                  <a:lnTo>
                    <a:pt x="17999" y="3601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Shape"/>
            <p:cNvSpPr/>
            <p:nvPr/>
          </p:nvSpPr>
          <p:spPr>
            <a:xfrm>
              <a:off x="0" y="0"/>
              <a:ext cx="122048" cy="12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999" y="0"/>
                  </a:lnTo>
                  <a:lnTo>
                    <a:pt x="17999" y="17999"/>
                  </a:lnTo>
                  <a:lnTo>
                    <a:pt x="3601" y="17999"/>
                  </a:lnTo>
                  <a:lnTo>
                    <a:pt x="3601" y="3601"/>
                  </a:lnTo>
                  <a:lnTo>
                    <a:pt x="17999" y="3601"/>
                  </a:lnTo>
                  <a:lnTo>
                    <a:pt x="1799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48" name="object 14"/>
          <p:cNvSpPr txBox="1"/>
          <p:nvPr/>
        </p:nvSpPr>
        <p:spPr>
          <a:xfrm>
            <a:off x="4263892" y="2393754"/>
            <a:ext cx="1920876" cy="1413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Real-time</a:t>
            </a:r>
            <a:r>
              <a:rPr spc="209"/>
              <a:t> </a:t>
            </a:r>
            <a:r>
              <a:t>WebSocket</a:t>
            </a:r>
            <a:r>
              <a:rPr spc="209"/>
              <a:t> </a:t>
            </a:r>
            <a:r>
              <a:rPr spc="-10"/>
              <a:t>integration</a:t>
            </a:r>
          </a:p>
          <a:p>
            <a:pPr marR="5080" indent="12700">
              <a:lnSpc>
                <a:spcPct val="168600"/>
              </a:lnSpc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Kitchen</a:t>
            </a:r>
            <a:r>
              <a:rPr spc="95"/>
              <a:t> </a:t>
            </a:r>
            <a:r>
              <a:rPr spc="110"/>
              <a:t>staff</a:t>
            </a:r>
            <a:r>
              <a:rPr spc="95"/>
              <a:t> </a:t>
            </a:r>
            <a:r>
              <a:t>order</a:t>
            </a:r>
            <a:r>
              <a:rPr spc="95"/>
              <a:t> </a:t>
            </a:r>
            <a:r>
              <a:rPr spc="-10"/>
              <a:t>management </a:t>
            </a:r>
            <a:r>
              <a:rPr spc="10"/>
              <a:t>Payment</a:t>
            </a:r>
            <a:r>
              <a:rPr spc="100"/>
              <a:t> </a:t>
            </a:r>
            <a:r>
              <a:rPr spc="10"/>
              <a:t>processing</a:t>
            </a:r>
            <a:r>
              <a:rPr spc="104"/>
              <a:t> </a:t>
            </a:r>
            <a:r>
              <a:rPr spc="-10"/>
              <a:t>integration </a:t>
            </a:r>
            <a:r>
              <a:rPr spc="10"/>
              <a:t>Advanced</a:t>
            </a:r>
            <a:r>
              <a:rPr spc="110"/>
              <a:t> </a:t>
            </a:r>
            <a:r>
              <a:rPr spc="10"/>
              <a:t>reporting</a:t>
            </a:r>
            <a:r>
              <a:rPr spc="114"/>
              <a:t> </a:t>
            </a:r>
            <a:r>
              <a:rPr spc="10"/>
              <a:t>and</a:t>
            </a:r>
            <a:r>
              <a:rPr spc="110"/>
              <a:t> </a:t>
            </a:r>
            <a:r>
              <a:rPr spc="-10"/>
              <a:t>analytics </a:t>
            </a:r>
            <a:r>
              <a:rPr spc="10"/>
              <a:t>Inventory</a:t>
            </a:r>
            <a:r>
              <a:rPr spc="155"/>
              <a:t> </a:t>
            </a:r>
            <a:r>
              <a:rPr spc="10"/>
              <a:t>management</a:t>
            </a:r>
            <a:r>
              <a:rPr spc="160"/>
              <a:t> </a:t>
            </a:r>
            <a:r>
              <a:rPr spc="-10"/>
              <a:t>system </a:t>
            </a:r>
            <a:r>
              <a:rPr spc="10"/>
              <a:t>Multi-language</a:t>
            </a:r>
            <a:r>
              <a:rPr spc="360"/>
              <a:t> </a:t>
            </a:r>
            <a:r>
              <a:rPr spc="-10"/>
              <a:t>support</a:t>
            </a:r>
          </a:p>
          <a:p>
            <a:pPr indent="12700">
              <a:spcBef>
                <a:spcPts val="7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Push</a:t>
            </a:r>
            <a:r>
              <a:rPr spc="250"/>
              <a:t> </a:t>
            </a:r>
            <a:r>
              <a:t>notification</a:t>
            </a:r>
            <a:r>
              <a:rPr spc="254"/>
              <a:t> </a:t>
            </a:r>
            <a:r>
              <a:rPr spc="-10"/>
              <a:t>system</a:t>
            </a:r>
          </a:p>
        </p:txBody>
      </p:sp>
      <p:grpSp>
        <p:nvGrpSpPr>
          <p:cNvPr id="954" name="object 15"/>
          <p:cNvGrpSpPr/>
          <p:nvPr/>
        </p:nvGrpSpPr>
        <p:grpSpPr>
          <a:xfrm>
            <a:off x="615299" y="4640164"/>
            <a:ext cx="6325899" cy="2339160"/>
            <a:chOff x="0" y="0"/>
            <a:chExt cx="6325897" cy="2339158"/>
          </a:xfrm>
        </p:grpSpPr>
        <p:grpSp>
          <p:nvGrpSpPr>
            <p:cNvPr id="951" name="object 16"/>
            <p:cNvGrpSpPr/>
            <p:nvPr/>
          </p:nvGrpSpPr>
          <p:grpSpPr>
            <a:xfrm>
              <a:off x="0" y="0"/>
              <a:ext cx="6325899" cy="2339159"/>
              <a:chOff x="0" y="0"/>
              <a:chExt cx="6325898" cy="2339158"/>
            </a:xfrm>
          </p:grpSpPr>
          <p:sp>
            <p:nvSpPr>
              <p:cNvPr id="949" name="Shape"/>
              <p:cNvSpPr/>
              <p:nvPr/>
            </p:nvSpPr>
            <p:spPr>
              <a:xfrm>
                <a:off x="0" y="0"/>
                <a:ext cx="6281808" cy="2339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2" y="0"/>
                    </a:moveTo>
                    <a:lnTo>
                      <a:pt x="280" y="0"/>
                    </a:lnTo>
                    <a:lnTo>
                      <a:pt x="171" y="59"/>
                    </a:lnTo>
                    <a:lnTo>
                      <a:pt x="82" y="220"/>
                    </a:lnTo>
                    <a:lnTo>
                      <a:pt x="22" y="459"/>
                    </a:lnTo>
                    <a:lnTo>
                      <a:pt x="0" y="751"/>
                    </a:lnTo>
                    <a:lnTo>
                      <a:pt x="0" y="20849"/>
                    </a:lnTo>
                    <a:lnTo>
                      <a:pt x="22" y="21141"/>
                    </a:lnTo>
                    <a:lnTo>
                      <a:pt x="82" y="21380"/>
                    </a:lnTo>
                    <a:lnTo>
                      <a:pt x="171" y="21541"/>
                    </a:lnTo>
                    <a:lnTo>
                      <a:pt x="280" y="21600"/>
                    </a:lnTo>
                    <a:lnTo>
                      <a:pt x="21472" y="21600"/>
                    </a:lnTo>
                    <a:lnTo>
                      <a:pt x="21581" y="21541"/>
                    </a:lnTo>
                    <a:lnTo>
                      <a:pt x="21600" y="21506"/>
                    </a:lnTo>
                    <a:lnTo>
                      <a:pt x="280" y="21506"/>
                    </a:lnTo>
                    <a:lnTo>
                      <a:pt x="184" y="21454"/>
                    </a:lnTo>
                    <a:lnTo>
                      <a:pt x="107" y="21314"/>
                    </a:lnTo>
                    <a:lnTo>
                      <a:pt x="54" y="21105"/>
                    </a:lnTo>
                    <a:lnTo>
                      <a:pt x="35" y="20849"/>
                    </a:lnTo>
                    <a:lnTo>
                      <a:pt x="35" y="751"/>
                    </a:lnTo>
                    <a:lnTo>
                      <a:pt x="54" y="495"/>
                    </a:lnTo>
                    <a:lnTo>
                      <a:pt x="107" y="286"/>
                    </a:lnTo>
                    <a:lnTo>
                      <a:pt x="184" y="146"/>
                    </a:lnTo>
                    <a:lnTo>
                      <a:pt x="280" y="94"/>
                    </a:lnTo>
                    <a:lnTo>
                      <a:pt x="21600" y="94"/>
                    </a:lnTo>
                    <a:lnTo>
                      <a:pt x="21581" y="59"/>
                    </a:lnTo>
                    <a:lnTo>
                      <a:pt x="21472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6244537" y="10169"/>
                <a:ext cx="81362" cy="2318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0" y="0"/>
                    </a:lnTo>
                    <a:lnTo>
                      <a:pt x="7357" y="52"/>
                    </a:lnTo>
                    <a:lnTo>
                      <a:pt x="13364" y="194"/>
                    </a:lnTo>
                    <a:lnTo>
                      <a:pt x="17415" y="405"/>
                    </a:lnTo>
                    <a:lnTo>
                      <a:pt x="18900" y="663"/>
                    </a:lnTo>
                    <a:lnTo>
                      <a:pt x="18900" y="20937"/>
                    </a:lnTo>
                    <a:lnTo>
                      <a:pt x="17415" y="21195"/>
                    </a:lnTo>
                    <a:lnTo>
                      <a:pt x="13364" y="21406"/>
                    </a:lnTo>
                    <a:lnTo>
                      <a:pt x="7357" y="21548"/>
                    </a:lnTo>
                    <a:lnTo>
                      <a:pt x="0" y="21600"/>
                    </a:lnTo>
                    <a:lnTo>
                      <a:pt x="9895" y="21600"/>
                    </a:lnTo>
                    <a:lnTo>
                      <a:pt x="15274" y="21473"/>
                    </a:lnTo>
                    <a:lnTo>
                      <a:pt x="19902" y="21232"/>
                    </a:lnTo>
                    <a:lnTo>
                      <a:pt x="21600" y="20937"/>
                    </a:lnTo>
                    <a:lnTo>
                      <a:pt x="21600" y="663"/>
                    </a:lnTo>
                    <a:lnTo>
                      <a:pt x="19902" y="368"/>
                    </a:lnTo>
                    <a:lnTo>
                      <a:pt x="15274" y="127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52" name="object 17"/>
            <p:cNvSpPr/>
            <p:nvPr/>
          </p:nvSpPr>
          <p:spPr>
            <a:xfrm>
              <a:off x="172894" y="539023"/>
              <a:ext cx="5980110" cy="1627243"/>
            </a:xfrm>
            <a:prstGeom prst="rect">
              <a:avLst/>
            </a:pr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3" name="object 18"/>
            <p:cNvSpPr/>
            <p:nvPr/>
          </p:nvSpPr>
          <p:spPr>
            <a:xfrm>
              <a:off x="172894" y="539023"/>
              <a:ext cx="40682" cy="1627243"/>
            </a:xfrm>
            <a:prstGeom prst="rect">
              <a:avLst/>
            </a:prstGeom>
            <a:solidFill>
              <a:srgbClr val="4ADE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5" name="object 19"/>
          <p:cNvSpPr txBox="1"/>
          <p:nvPr/>
        </p:nvSpPr>
        <p:spPr>
          <a:xfrm>
            <a:off x="920408" y="4904027"/>
            <a:ext cx="5848215" cy="17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75"/>
            </a:pPr>
            <a:r>
              <a:rPr dirty="0"/>
              <a:t>Demo</a:t>
            </a:r>
            <a:r>
              <a:rPr spc="-85" dirty="0"/>
              <a:t> </a:t>
            </a:r>
            <a:r>
              <a:rPr spc="55" dirty="0"/>
              <a:t>Capabilities</a:t>
            </a:r>
          </a:p>
          <a:p>
            <a:pPr>
              <a:spcBef>
                <a:spcPts val="600"/>
              </a:spcBef>
              <a:defRPr sz="1200"/>
            </a:pPr>
            <a:endParaRPr spc="55" dirty="0"/>
          </a:p>
          <a:p>
            <a:pPr marR="269240" indent="175260">
              <a:lnSpc>
                <a:spcPct val="112400"/>
              </a:lnSpc>
              <a:defRPr sz="900" b="1" spc="20"/>
            </a:pPr>
            <a:r>
              <a:rPr dirty="0"/>
              <a:t>Fully</a:t>
            </a:r>
            <a:r>
              <a:rPr spc="5" dirty="0"/>
              <a:t> </a:t>
            </a:r>
            <a:r>
              <a:rPr dirty="0"/>
              <a:t>Functional</a:t>
            </a:r>
            <a:r>
              <a:rPr spc="10" dirty="0"/>
              <a:t> </a:t>
            </a:r>
            <a:r>
              <a:rPr dirty="0"/>
              <a:t>Demo:</a:t>
            </a:r>
            <a:r>
              <a:rPr spc="34" dirty="0"/>
              <a:t> </a:t>
            </a:r>
            <a:r>
              <a:rPr b="0" spc="1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The</a:t>
            </a:r>
            <a:r>
              <a:rPr b="0" spc="69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application</a:t>
            </a:r>
            <a:r>
              <a:rPr b="0" spc="69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demonstrates</a:t>
            </a:r>
            <a:r>
              <a:rPr b="0" spc="69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complete</a:t>
            </a:r>
            <a:r>
              <a:rPr b="0" spc="69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customer</a:t>
            </a:r>
            <a:r>
              <a:rPr b="0" spc="69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ordering</a:t>
            </a:r>
            <a:r>
              <a:rPr b="0" spc="6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workflow</a:t>
            </a:r>
            <a:r>
              <a:rPr b="0" spc="69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34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with </a:t>
            </a:r>
            <a:r>
              <a:rPr b="0" spc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real</a:t>
            </a:r>
            <a:r>
              <a:rPr b="0" spc="12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UI</a:t>
            </a:r>
            <a:r>
              <a:rPr b="0" spc="12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interactions</a:t>
            </a:r>
            <a:r>
              <a:rPr b="0" spc="12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12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data</a:t>
            </a:r>
            <a:r>
              <a:rPr b="0" spc="125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0" dirty="0">
                <a:latin typeface="Microsoft Sans Serif"/>
                <a:ea typeface="Microsoft Sans Serif"/>
                <a:cs typeface="Microsoft Sans Serif"/>
                <a:sym typeface="Microsoft Sans Serif"/>
              </a:rPr>
              <a:t>flow.</a:t>
            </a:r>
            <a:endParaRPr b="0" dirty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240665" indent="-65404">
              <a:spcBef>
                <a:spcPts val="700"/>
              </a:spcBef>
              <a:buSzPct val="100000"/>
              <a:buChar char="•"/>
              <a:tabLst>
                <a:tab pos="2286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Complete</a:t>
            </a:r>
            <a:r>
              <a:rPr spc="90" dirty="0"/>
              <a:t> </a:t>
            </a:r>
            <a:r>
              <a:rPr dirty="0"/>
              <a:t>customer</a:t>
            </a:r>
            <a:r>
              <a:rPr spc="95" dirty="0"/>
              <a:t> </a:t>
            </a:r>
            <a:r>
              <a:rPr dirty="0"/>
              <a:t>journey</a:t>
            </a:r>
            <a:r>
              <a:rPr spc="95" dirty="0"/>
              <a:t> </a:t>
            </a:r>
            <a:r>
              <a:rPr spc="50" dirty="0"/>
              <a:t>from</a:t>
            </a:r>
            <a:r>
              <a:rPr spc="95" dirty="0"/>
              <a:t> </a:t>
            </a:r>
            <a:r>
              <a:rPr dirty="0"/>
              <a:t>role</a:t>
            </a:r>
            <a:r>
              <a:rPr spc="95" dirty="0"/>
              <a:t> </a:t>
            </a:r>
            <a:r>
              <a:rPr dirty="0"/>
              <a:t>selection</a:t>
            </a:r>
            <a:r>
              <a:rPr spc="95" dirty="0"/>
              <a:t> </a:t>
            </a:r>
            <a:r>
              <a:rPr spc="60" dirty="0"/>
              <a:t>to</a:t>
            </a:r>
            <a:r>
              <a:rPr spc="95" dirty="0"/>
              <a:t> </a:t>
            </a:r>
            <a:r>
              <a:rPr dirty="0"/>
              <a:t>order</a:t>
            </a:r>
            <a:r>
              <a:rPr spc="95" dirty="0"/>
              <a:t> </a:t>
            </a:r>
            <a:r>
              <a:rPr spc="-10" dirty="0"/>
              <a:t>tracking</a:t>
            </a:r>
          </a:p>
          <a:p>
            <a:pPr marL="240665" indent="-65404">
              <a:spcBef>
                <a:spcPts val="400"/>
              </a:spcBef>
              <a:buSzPct val="100000"/>
              <a:buChar char="•"/>
              <a:tabLst>
                <a:tab pos="228600" algn="l"/>
              </a:tabLst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Real</a:t>
            </a:r>
            <a:r>
              <a:rPr spc="69" dirty="0"/>
              <a:t> </a:t>
            </a:r>
            <a:r>
              <a:rPr dirty="0"/>
              <a:t>menu</a:t>
            </a:r>
            <a:r>
              <a:rPr spc="69" dirty="0"/>
              <a:t> </a:t>
            </a:r>
            <a:r>
              <a:rPr dirty="0"/>
              <a:t>data</a:t>
            </a:r>
            <a:r>
              <a:rPr spc="69" dirty="0"/>
              <a:t> </a:t>
            </a:r>
            <a:r>
              <a:rPr spc="55" dirty="0"/>
              <a:t>with</a:t>
            </a:r>
            <a:r>
              <a:rPr spc="69" dirty="0"/>
              <a:t> </a:t>
            </a:r>
            <a:r>
              <a:rPr dirty="0"/>
              <a:t>Turkish</a:t>
            </a:r>
            <a:r>
              <a:rPr spc="69" dirty="0"/>
              <a:t> </a:t>
            </a:r>
            <a:r>
              <a:rPr dirty="0"/>
              <a:t>cuisine</a:t>
            </a:r>
            <a:r>
              <a:rPr spc="69" dirty="0"/>
              <a:t> </a:t>
            </a:r>
            <a:r>
              <a:rPr spc="-20" dirty="0"/>
              <a:t>items</a:t>
            </a:r>
          </a:p>
          <a:p>
            <a:pPr marL="240665" indent="-65404">
              <a:spcBef>
                <a:spcPts val="400"/>
              </a:spcBef>
              <a:buSzPct val="100000"/>
              <a:buChar char="•"/>
              <a:tabLst>
                <a:tab pos="2286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Functional</a:t>
            </a:r>
            <a:r>
              <a:rPr spc="100" dirty="0"/>
              <a:t> </a:t>
            </a:r>
            <a:r>
              <a:rPr spc="50" dirty="0"/>
              <a:t>cart</a:t>
            </a:r>
            <a:r>
              <a:rPr spc="104" dirty="0"/>
              <a:t> </a:t>
            </a:r>
            <a:r>
              <a:rPr dirty="0"/>
              <a:t>management</a:t>
            </a:r>
            <a:r>
              <a:rPr spc="100" dirty="0"/>
              <a:t> </a:t>
            </a:r>
            <a:r>
              <a:rPr dirty="0"/>
              <a:t>and</a:t>
            </a:r>
            <a:r>
              <a:rPr spc="104" dirty="0"/>
              <a:t> </a:t>
            </a:r>
            <a:r>
              <a:rPr dirty="0"/>
              <a:t>order</a:t>
            </a:r>
            <a:r>
              <a:rPr spc="104" dirty="0"/>
              <a:t> </a:t>
            </a:r>
            <a:r>
              <a:rPr spc="-10" dirty="0"/>
              <a:t>customization</a:t>
            </a:r>
          </a:p>
          <a:p>
            <a:pPr marL="240665" indent="-65404">
              <a:spcBef>
                <a:spcPts val="400"/>
              </a:spcBef>
              <a:buSzPct val="100000"/>
              <a:buChar char="•"/>
              <a:tabLst>
                <a:tab pos="228600" algn="l"/>
              </a:tabLst>
              <a:defRPr sz="9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Live</a:t>
            </a:r>
            <a:r>
              <a:rPr spc="90" dirty="0"/>
              <a:t> </a:t>
            </a:r>
            <a:r>
              <a:rPr dirty="0"/>
              <a:t>order</a:t>
            </a:r>
            <a:r>
              <a:rPr spc="90" dirty="0"/>
              <a:t> </a:t>
            </a:r>
            <a:r>
              <a:rPr dirty="0"/>
              <a:t>status</a:t>
            </a:r>
            <a:r>
              <a:rPr spc="95" dirty="0"/>
              <a:t> </a:t>
            </a:r>
            <a:r>
              <a:rPr dirty="0"/>
              <a:t>updates</a:t>
            </a:r>
            <a:r>
              <a:rPr spc="90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tracking</a:t>
            </a:r>
          </a:p>
          <a:p>
            <a:pPr marL="240665" indent="-65404">
              <a:spcBef>
                <a:spcPts val="400"/>
              </a:spcBef>
              <a:buSzPct val="100000"/>
              <a:buChar char="•"/>
              <a:tabLst>
                <a:tab pos="228600" algn="l"/>
              </a:tabLst>
              <a:defRPr sz="900" spc="95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Staff</a:t>
            </a:r>
            <a:r>
              <a:rPr spc="20" dirty="0"/>
              <a:t> </a:t>
            </a:r>
            <a:r>
              <a:rPr spc="30" dirty="0"/>
              <a:t>authentication</a:t>
            </a:r>
            <a:r>
              <a:rPr spc="20" dirty="0"/>
              <a:t> </a:t>
            </a:r>
            <a:r>
              <a:rPr spc="30" dirty="0"/>
              <a:t>and</a:t>
            </a:r>
            <a:r>
              <a:rPr spc="20" dirty="0"/>
              <a:t> </a:t>
            </a:r>
            <a:r>
              <a:rPr spc="30" dirty="0"/>
              <a:t>role-based</a:t>
            </a:r>
            <a:r>
              <a:rPr spc="20" dirty="0"/>
              <a:t> </a:t>
            </a:r>
            <a:r>
              <a:rPr spc="-10" dirty="0"/>
              <a:t>access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615094" y="7421640"/>
            <a:ext cx="6326505" cy="2400935"/>
            <a:chOff x="615094" y="7421640"/>
            <a:chExt cx="6326505" cy="2400935"/>
          </a:xfrm>
        </p:grpSpPr>
        <p:sp>
          <p:nvSpPr>
            <p:cNvPr id="5" name="object 5"/>
            <p:cNvSpPr/>
            <p:nvPr/>
          </p:nvSpPr>
          <p:spPr>
            <a:xfrm>
              <a:off x="615094" y="7421640"/>
              <a:ext cx="6326505" cy="2400935"/>
            </a:xfrm>
            <a:custGeom>
              <a:avLst/>
              <a:gdLst/>
              <a:ahLst/>
              <a:cxnLst/>
              <a:rect l="l" t="t" r="r" b="b"/>
              <a:pathLst>
                <a:path w="6326505" h="2400934">
                  <a:moveTo>
                    <a:pt x="6244999" y="0"/>
                  </a:moveTo>
                  <a:lnTo>
                    <a:pt x="81310" y="0"/>
                  </a:lnTo>
                  <a:lnTo>
                    <a:pt x="49660" y="6394"/>
                  </a:lnTo>
                  <a:lnTo>
                    <a:pt x="23815" y="23831"/>
                  </a:lnTo>
                  <a:lnTo>
                    <a:pt x="6389" y="49694"/>
                  </a:lnTo>
                  <a:lnTo>
                    <a:pt x="0" y="81366"/>
                  </a:lnTo>
                  <a:lnTo>
                    <a:pt x="0" y="2318968"/>
                  </a:lnTo>
                  <a:lnTo>
                    <a:pt x="6389" y="2350640"/>
                  </a:lnTo>
                  <a:lnTo>
                    <a:pt x="23815" y="2376503"/>
                  </a:lnTo>
                  <a:lnTo>
                    <a:pt x="49660" y="2393941"/>
                  </a:lnTo>
                  <a:lnTo>
                    <a:pt x="81310" y="2400335"/>
                  </a:lnTo>
                  <a:lnTo>
                    <a:pt x="6244999" y="2400335"/>
                  </a:lnTo>
                  <a:lnTo>
                    <a:pt x="6276649" y="2393941"/>
                  </a:lnTo>
                  <a:lnTo>
                    <a:pt x="6282247" y="2390165"/>
                  </a:lnTo>
                  <a:lnTo>
                    <a:pt x="81317" y="2390165"/>
                  </a:lnTo>
                  <a:lnTo>
                    <a:pt x="53623" y="2384570"/>
                  </a:lnTo>
                  <a:lnTo>
                    <a:pt x="31009" y="2369312"/>
                  </a:lnTo>
                  <a:lnTo>
                    <a:pt x="15761" y="2346681"/>
                  </a:lnTo>
                  <a:lnTo>
                    <a:pt x="10170" y="2318968"/>
                  </a:lnTo>
                  <a:lnTo>
                    <a:pt x="10170" y="81366"/>
                  </a:lnTo>
                  <a:lnTo>
                    <a:pt x="15761" y="53653"/>
                  </a:lnTo>
                  <a:lnTo>
                    <a:pt x="31009" y="31023"/>
                  </a:lnTo>
                  <a:lnTo>
                    <a:pt x="53623" y="15765"/>
                  </a:lnTo>
                  <a:lnTo>
                    <a:pt x="81317" y="10170"/>
                  </a:lnTo>
                  <a:lnTo>
                    <a:pt x="6282246" y="10170"/>
                  </a:lnTo>
                  <a:lnTo>
                    <a:pt x="6276649" y="6394"/>
                  </a:lnTo>
                  <a:lnTo>
                    <a:pt x="6244999" y="0"/>
                  </a:lnTo>
                  <a:close/>
                </a:path>
                <a:path w="6326505" h="2400934">
                  <a:moveTo>
                    <a:pt x="6282246" y="10170"/>
                  </a:moveTo>
                  <a:lnTo>
                    <a:pt x="6244993" y="10170"/>
                  </a:lnTo>
                  <a:lnTo>
                    <a:pt x="6272686" y="15765"/>
                  </a:lnTo>
                  <a:lnTo>
                    <a:pt x="6295301" y="31023"/>
                  </a:lnTo>
                  <a:lnTo>
                    <a:pt x="6310548" y="53653"/>
                  </a:lnTo>
                  <a:lnTo>
                    <a:pt x="6316139" y="81366"/>
                  </a:lnTo>
                  <a:lnTo>
                    <a:pt x="6316139" y="2318968"/>
                  </a:lnTo>
                  <a:lnTo>
                    <a:pt x="6310548" y="2346681"/>
                  </a:lnTo>
                  <a:lnTo>
                    <a:pt x="6295301" y="2369312"/>
                  </a:lnTo>
                  <a:lnTo>
                    <a:pt x="6272686" y="2384570"/>
                  </a:lnTo>
                  <a:lnTo>
                    <a:pt x="6244993" y="2390165"/>
                  </a:lnTo>
                  <a:lnTo>
                    <a:pt x="6282247" y="2390165"/>
                  </a:lnTo>
                  <a:lnTo>
                    <a:pt x="6302494" y="2376503"/>
                  </a:lnTo>
                  <a:lnTo>
                    <a:pt x="6319920" y="2350640"/>
                  </a:lnTo>
                  <a:lnTo>
                    <a:pt x="6326309" y="2318968"/>
                  </a:lnTo>
                  <a:lnTo>
                    <a:pt x="6326309" y="81366"/>
                  </a:lnTo>
                  <a:lnTo>
                    <a:pt x="6319920" y="49694"/>
                  </a:lnTo>
                  <a:lnTo>
                    <a:pt x="6302494" y="23831"/>
                  </a:lnTo>
                  <a:lnTo>
                    <a:pt x="6282246" y="10170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9367" y="8123433"/>
              <a:ext cx="5817870" cy="1444625"/>
            </a:xfrm>
            <a:custGeom>
              <a:avLst/>
              <a:gdLst/>
              <a:ahLst/>
              <a:cxnLst/>
              <a:rect l="l" t="t" r="r" b="b"/>
              <a:pathLst>
                <a:path w="5817870" h="1444625">
                  <a:moveTo>
                    <a:pt x="5736458" y="0"/>
                  </a:moveTo>
                  <a:lnTo>
                    <a:pt x="81305" y="0"/>
                  </a:lnTo>
                  <a:lnTo>
                    <a:pt x="49657" y="6394"/>
                  </a:lnTo>
                  <a:lnTo>
                    <a:pt x="23813" y="23831"/>
                  </a:lnTo>
                  <a:lnTo>
                    <a:pt x="6389" y="49695"/>
                  </a:lnTo>
                  <a:lnTo>
                    <a:pt x="0" y="81367"/>
                  </a:lnTo>
                  <a:lnTo>
                    <a:pt x="0" y="1362902"/>
                  </a:lnTo>
                  <a:lnTo>
                    <a:pt x="6389" y="1394574"/>
                  </a:lnTo>
                  <a:lnTo>
                    <a:pt x="23813" y="1420437"/>
                  </a:lnTo>
                  <a:lnTo>
                    <a:pt x="49657" y="1437875"/>
                  </a:lnTo>
                  <a:lnTo>
                    <a:pt x="81305" y="1444269"/>
                  </a:lnTo>
                  <a:lnTo>
                    <a:pt x="5736458" y="1444269"/>
                  </a:lnTo>
                  <a:lnTo>
                    <a:pt x="5768106" y="1437875"/>
                  </a:lnTo>
                  <a:lnTo>
                    <a:pt x="5793950" y="1420437"/>
                  </a:lnTo>
                  <a:lnTo>
                    <a:pt x="5811374" y="1394574"/>
                  </a:lnTo>
                  <a:lnTo>
                    <a:pt x="5817763" y="1362902"/>
                  </a:lnTo>
                  <a:lnTo>
                    <a:pt x="5817763" y="722134"/>
                  </a:lnTo>
                  <a:lnTo>
                    <a:pt x="5817763" y="81367"/>
                  </a:lnTo>
                  <a:lnTo>
                    <a:pt x="5811374" y="49695"/>
                  </a:lnTo>
                  <a:lnTo>
                    <a:pt x="5793950" y="23831"/>
                  </a:lnTo>
                  <a:lnTo>
                    <a:pt x="5768106" y="6394"/>
                  </a:lnTo>
                  <a:lnTo>
                    <a:pt x="5736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42" y="7706424"/>
              <a:ext cx="223760" cy="2237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65" dirty="0"/>
              <a:t>Implementation</a:t>
            </a:r>
            <a:r>
              <a:rPr spc="-195" dirty="0"/>
              <a:t> </a:t>
            </a:r>
            <a:r>
              <a:rPr spc="165" dirty="0"/>
              <a:t>Status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0170" y="1570833"/>
            <a:ext cx="362839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dirty="0">
                <a:solidFill>
                  <a:srgbClr val="1D4ED8"/>
                </a:solidFill>
                <a:latin typeface="Trebuchet MS"/>
                <a:cs typeface="Trebuchet MS"/>
              </a:rPr>
              <a:t>Current</a:t>
            </a:r>
            <a:r>
              <a:rPr sz="1900" b="1" spc="-80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100" dirty="0">
                <a:solidFill>
                  <a:srgbClr val="1D4ED8"/>
                </a:solidFill>
                <a:latin typeface="Trebuchet MS"/>
                <a:cs typeface="Trebuchet MS"/>
              </a:rPr>
              <a:t>Progress</a:t>
            </a:r>
            <a:r>
              <a:rPr sz="1900" b="1" spc="-75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-50" dirty="0">
                <a:solidFill>
                  <a:srgbClr val="1D4ED8"/>
                </a:solidFill>
                <a:latin typeface="Trebuchet MS"/>
                <a:cs typeface="Trebuchet MS"/>
              </a:rPr>
              <a:t>&amp;</a:t>
            </a:r>
            <a:r>
              <a:rPr sz="1900" b="1" spc="-75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60" dirty="0">
                <a:solidFill>
                  <a:srgbClr val="1D4ED8"/>
                </a:solidFill>
                <a:latin typeface="Trebuchet MS"/>
                <a:cs typeface="Trebuchet MS"/>
              </a:rPr>
              <a:t>Next</a:t>
            </a:r>
            <a:r>
              <a:rPr sz="1900" b="1" spc="-80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114" dirty="0">
                <a:solidFill>
                  <a:srgbClr val="1D4ED8"/>
                </a:solidFill>
                <a:latin typeface="Trebuchet MS"/>
                <a:cs typeface="Trebuchet MS"/>
              </a:rPr>
              <a:t>Steps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5094" y="2153104"/>
            <a:ext cx="3001010" cy="5024755"/>
            <a:chOff x="615094" y="2153104"/>
            <a:chExt cx="3001010" cy="5024755"/>
          </a:xfrm>
        </p:grpSpPr>
        <p:sp>
          <p:nvSpPr>
            <p:cNvPr id="11" name="object 11"/>
            <p:cNvSpPr/>
            <p:nvPr/>
          </p:nvSpPr>
          <p:spPr>
            <a:xfrm>
              <a:off x="615094" y="2153104"/>
              <a:ext cx="3001010" cy="5024755"/>
            </a:xfrm>
            <a:custGeom>
              <a:avLst/>
              <a:gdLst/>
              <a:ahLst/>
              <a:cxnLst/>
              <a:rect l="l" t="t" r="r" b="b"/>
              <a:pathLst>
                <a:path w="3001010" h="5024755">
                  <a:moveTo>
                    <a:pt x="2919113" y="0"/>
                  </a:moveTo>
                  <a:lnTo>
                    <a:pt x="81307" y="0"/>
                  </a:lnTo>
                  <a:lnTo>
                    <a:pt x="49658" y="6394"/>
                  </a:lnTo>
                  <a:lnTo>
                    <a:pt x="23814" y="23832"/>
                  </a:lnTo>
                  <a:lnTo>
                    <a:pt x="6389" y="49695"/>
                  </a:lnTo>
                  <a:lnTo>
                    <a:pt x="0" y="81367"/>
                  </a:lnTo>
                  <a:lnTo>
                    <a:pt x="0" y="4943066"/>
                  </a:lnTo>
                  <a:lnTo>
                    <a:pt x="6389" y="4974737"/>
                  </a:lnTo>
                  <a:lnTo>
                    <a:pt x="23814" y="5000600"/>
                  </a:lnTo>
                  <a:lnTo>
                    <a:pt x="49658" y="5018038"/>
                  </a:lnTo>
                  <a:lnTo>
                    <a:pt x="81307" y="5024432"/>
                  </a:lnTo>
                  <a:lnTo>
                    <a:pt x="2919113" y="5024432"/>
                  </a:lnTo>
                  <a:lnTo>
                    <a:pt x="2950761" y="5018038"/>
                  </a:lnTo>
                  <a:lnTo>
                    <a:pt x="2956358" y="5014262"/>
                  </a:lnTo>
                  <a:lnTo>
                    <a:pt x="81314" y="5014262"/>
                  </a:lnTo>
                  <a:lnTo>
                    <a:pt x="53622" y="5008667"/>
                  </a:lnTo>
                  <a:lnTo>
                    <a:pt x="31008" y="4993409"/>
                  </a:lnTo>
                  <a:lnTo>
                    <a:pt x="15761" y="4970778"/>
                  </a:lnTo>
                  <a:lnTo>
                    <a:pt x="10170" y="4943066"/>
                  </a:lnTo>
                  <a:lnTo>
                    <a:pt x="10170" y="81367"/>
                  </a:lnTo>
                  <a:lnTo>
                    <a:pt x="15761" y="53654"/>
                  </a:lnTo>
                  <a:lnTo>
                    <a:pt x="31008" y="31024"/>
                  </a:lnTo>
                  <a:lnTo>
                    <a:pt x="53622" y="15766"/>
                  </a:lnTo>
                  <a:lnTo>
                    <a:pt x="81314" y="10171"/>
                  </a:lnTo>
                  <a:lnTo>
                    <a:pt x="2956359" y="10171"/>
                  </a:lnTo>
                  <a:lnTo>
                    <a:pt x="2950761" y="6394"/>
                  </a:lnTo>
                  <a:lnTo>
                    <a:pt x="2919113" y="0"/>
                  </a:lnTo>
                  <a:close/>
                </a:path>
                <a:path w="3001010" h="5024755">
                  <a:moveTo>
                    <a:pt x="2956359" y="10171"/>
                  </a:moveTo>
                  <a:lnTo>
                    <a:pt x="2919105" y="10171"/>
                  </a:lnTo>
                  <a:lnTo>
                    <a:pt x="2946797" y="15766"/>
                  </a:lnTo>
                  <a:lnTo>
                    <a:pt x="2969411" y="31024"/>
                  </a:lnTo>
                  <a:lnTo>
                    <a:pt x="2984658" y="53654"/>
                  </a:lnTo>
                  <a:lnTo>
                    <a:pt x="2990249" y="81367"/>
                  </a:lnTo>
                  <a:lnTo>
                    <a:pt x="2990249" y="4943066"/>
                  </a:lnTo>
                  <a:lnTo>
                    <a:pt x="2984658" y="4970778"/>
                  </a:lnTo>
                  <a:lnTo>
                    <a:pt x="2969411" y="4993409"/>
                  </a:lnTo>
                  <a:lnTo>
                    <a:pt x="2946797" y="5008667"/>
                  </a:lnTo>
                  <a:lnTo>
                    <a:pt x="2919105" y="5014262"/>
                  </a:lnTo>
                  <a:lnTo>
                    <a:pt x="2956358" y="5014262"/>
                  </a:lnTo>
                  <a:lnTo>
                    <a:pt x="2976605" y="5000600"/>
                  </a:lnTo>
                  <a:lnTo>
                    <a:pt x="2994030" y="4974737"/>
                  </a:lnTo>
                  <a:lnTo>
                    <a:pt x="3000419" y="4943066"/>
                  </a:lnTo>
                  <a:lnTo>
                    <a:pt x="3000419" y="81367"/>
                  </a:lnTo>
                  <a:lnTo>
                    <a:pt x="2994030" y="49695"/>
                  </a:lnTo>
                  <a:lnTo>
                    <a:pt x="2976605" y="23832"/>
                  </a:lnTo>
                  <a:lnTo>
                    <a:pt x="2956359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9365" y="2854908"/>
              <a:ext cx="2492375" cy="4068445"/>
            </a:xfrm>
            <a:custGeom>
              <a:avLst/>
              <a:gdLst/>
              <a:ahLst/>
              <a:cxnLst/>
              <a:rect l="l" t="t" r="r" b="b"/>
              <a:pathLst>
                <a:path w="2492375" h="4068445">
                  <a:moveTo>
                    <a:pt x="2491867" y="2318969"/>
                  </a:moveTo>
                  <a:lnTo>
                    <a:pt x="2485479" y="2287295"/>
                  </a:lnTo>
                  <a:lnTo>
                    <a:pt x="2468054" y="2261425"/>
                  </a:lnTo>
                  <a:lnTo>
                    <a:pt x="2442222" y="2243988"/>
                  </a:lnTo>
                  <a:lnTo>
                    <a:pt x="2410574" y="2237600"/>
                  </a:lnTo>
                  <a:lnTo>
                    <a:pt x="81292" y="2237600"/>
                  </a:lnTo>
                  <a:lnTo>
                    <a:pt x="49644" y="2243988"/>
                  </a:lnTo>
                  <a:lnTo>
                    <a:pt x="23812" y="2261425"/>
                  </a:lnTo>
                  <a:lnTo>
                    <a:pt x="6388" y="2287295"/>
                  </a:lnTo>
                  <a:lnTo>
                    <a:pt x="0" y="2318969"/>
                  </a:lnTo>
                  <a:lnTo>
                    <a:pt x="0" y="3987000"/>
                  </a:lnTo>
                  <a:lnTo>
                    <a:pt x="6388" y="4018661"/>
                  </a:lnTo>
                  <a:lnTo>
                    <a:pt x="23812" y="4044531"/>
                  </a:lnTo>
                  <a:lnTo>
                    <a:pt x="49644" y="4061968"/>
                  </a:lnTo>
                  <a:lnTo>
                    <a:pt x="81292" y="4068356"/>
                  </a:lnTo>
                  <a:lnTo>
                    <a:pt x="2410574" y="4068356"/>
                  </a:lnTo>
                  <a:lnTo>
                    <a:pt x="2442222" y="4061968"/>
                  </a:lnTo>
                  <a:lnTo>
                    <a:pt x="2468054" y="4044531"/>
                  </a:lnTo>
                  <a:lnTo>
                    <a:pt x="2485479" y="4018661"/>
                  </a:lnTo>
                  <a:lnTo>
                    <a:pt x="2491867" y="3987000"/>
                  </a:lnTo>
                  <a:lnTo>
                    <a:pt x="2491867" y="3152978"/>
                  </a:lnTo>
                  <a:lnTo>
                    <a:pt x="2491867" y="2318969"/>
                  </a:lnTo>
                  <a:close/>
                </a:path>
                <a:path w="2492375" h="4068445">
                  <a:moveTo>
                    <a:pt x="2491867" y="81356"/>
                  </a:moveTo>
                  <a:lnTo>
                    <a:pt x="2485479" y="49695"/>
                  </a:lnTo>
                  <a:lnTo>
                    <a:pt x="2468054" y="23825"/>
                  </a:lnTo>
                  <a:lnTo>
                    <a:pt x="2442222" y="6388"/>
                  </a:lnTo>
                  <a:lnTo>
                    <a:pt x="2410574" y="0"/>
                  </a:lnTo>
                  <a:lnTo>
                    <a:pt x="81292" y="0"/>
                  </a:lnTo>
                  <a:lnTo>
                    <a:pt x="49644" y="6388"/>
                  </a:lnTo>
                  <a:lnTo>
                    <a:pt x="23812" y="23825"/>
                  </a:lnTo>
                  <a:lnTo>
                    <a:pt x="6388" y="49695"/>
                  </a:lnTo>
                  <a:lnTo>
                    <a:pt x="0" y="81356"/>
                  </a:lnTo>
                  <a:lnTo>
                    <a:pt x="0" y="1993493"/>
                  </a:lnTo>
                  <a:lnTo>
                    <a:pt x="6388" y="2025167"/>
                  </a:lnTo>
                  <a:lnTo>
                    <a:pt x="23812" y="2051024"/>
                  </a:lnTo>
                  <a:lnTo>
                    <a:pt x="49644" y="2068474"/>
                  </a:lnTo>
                  <a:lnTo>
                    <a:pt x="81292" y="2074862"/>
                  </a:lnTo>
                  <a:lnTo>
                    <a:pt x="2410574" y="2074862"/>
                  </a:lnTo>
                  <a:lnTo>
                    <a:pt x="2442222" y="2068474"/>
                  </a:lnTo>
                  <a:lnTo>
                    <a:pt x="2468054" y="2051024"/>
                  </a:lnTo>
                  <a:lnTo>
                    <a:pt x="2485479" y="2025167"/>
                  </a:lnTo>
                  <a:lnTo>
                    <a:pt x="2491867" y="1993493"/>
                  </a:lnTo>
                  <a:lnTo>
                    <a:pt x="2491867" y="1037424"/>
                  </a:lnTo>
                  <a:lnTo>
                    <a:pt x="2491867" y="81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142" y="2437890"/>
              <a:ext cx="223760" cy="2237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34753" y="2404849"/>
            <a:ext cx="20720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solidFill>
                  <a:srgbClr val="166534"/>
                </a:solidFill>
                <a:latin typeface="Trebuchet MS"/>
                <a:cs typeface="Trebuchet MS"/>
              </a:rPr>
              <a:t>Completed</a:t>
            </a:r>
            <a:r>
              <a:rPr sz="1600" b="1" spc="-90" dirty="0">
                <a:solidFill>
                  <a:srgbClr val="166534"/>
                </a:solidFill>
                <a:latin typeface="Trebuchet MS"/>
                <a:cs typeface="Trebuchet MS"/>
              </a:rPr>
              <a:t> </a:t>
            </a:r>
            <a:r>
              <a:rPr sz="1600" b="1" spc="40" dirty="0">
                <a:solidFill>
                  <a:srgbClr val="166534"/>
                </a:solidFill>
                <a:latin typeface="Trebuchet MS"/>
                <a:cs typeface="Trebuchet MS"/>
              </a:rPr>
              <a:t>Features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177" y="3015103"/>
            <a:ext cx="2153285" cy="17424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70" dirty="0">
                <a:latin typeface="Trebuchet MS"/>
                <a:cs typeface="Trebuchet MS"/>
              </a:rPr>
              <a:t>Customer</a:t>
            </a:r>
            <a:r>
              <a:rPr sz="1250" b="1" spc="-65" dirty="0">
                <a:latin typeface="Trebuchet MS"/>
                <a:cs typeface="Trebuchet MS"/>
              </a:rPr>
              <a:t> </a:t>
            </a:r>
            <a:r>
              <a:rPr sz="1250" b="1" spc="-10" dirty="0">
                <a:latin typeface="Trebuchet MS"/>
                <a:cs typeface="Trebuchet MS"/>
              </a:rPr>
              <a:t>Experience:</a:t>
            </a:r>
            <a:endParaRPr sz="125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105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Role</a:t>
            </a:r>
            <a:r>
              <a:rPr sz="1100" spc="14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selection</a:t>
            </a:r>
            <a:r>
              <a:rPr sz="1100" spc="14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interface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Table</a:t>
            </a:r>
            <a:r>
              <a:rPr sz="1100" spc="-1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identification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70" dirty="0">
                <a:latin typeface="Trebuchet MS"/>
                <a:cs typeface="Trebuchet MS"/>
              </a:rPr>
              <a:t>Menu</a:t>
            </a:r>
            <a:r>
              <a:rPr sz="1100" spc="35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browsing</a:t>
            </a:r>
            <a:r>
              <a:rPr sz="1100" spc="35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with</a:t>
            </a:r>
            <a:r>
              <a:rPr sz="1100" spc="3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categories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Cart</a:t>
            </a:r>
            <a:r>
              <a:rPr sz="1100" spc="114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management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Order</a:t>
            </a:r>
            <a:r>
              <a:rPr sz="1100" spc="5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submission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Order</a:t>
            </a:r>
            <a:r>
              <a:rPr sz="1100" spc="13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status</a:t>
            </a:r>
            <a:r>
              <a:rPr sz="1100" spc="14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tracking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177" y="5252705"/>
            <a:ext cx="1885950" cy="149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235" dirty="0">
                <a:latin typeface="Trebuchet MS"/>
                <a:cs typeface="Trebuchet MS"/>
              </a:rPr>
              <a:t>Sta</a:t>
            </a:r>
            <a:r>
              <a:rPr lang="tr-TR" sz="1250" b="1" spc="235" dirty="0" err="1">
                <a:latin typeface="Trebuchet MS"/>
                <a:cs typeface="Trebuchet MS"/>
              </a:rPr>
              <a:t>ff</a:t>
            </a:r>
            <a:r>
              <a:rPr sz="1250" b="1" spc="-80" dirty="0">
                <a:latin typeface="Trebuchet MS"/>
                <a:cs typeface="Trebuchet MS"/>
              </a:rPr>
              <a:t> </a:t>
            </a:r>
            <a:r>
              <a:rPr sz="1250" b="1" spc="40" dirty="0">
                <a:latin typeface="Trebuchet MS"/>
                <a:cs typeface="Trebuchet MS"/>
              </a:rPr>
              <a:t>Interfaces:</a:t>
            </a:r>
            <a:endParaRPr sz="125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105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Kitchen</a:t>
            </a:r>
            <a:r>
              <a:rPr sz="1100" spc="5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order</a:t>
            </a:r>
            <a:r>
              <a:rPr sz="1100" spc="5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management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Table</a:t>
            </a:r>
            <a:r>
              <a:rPr sz="1100" spc="10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status</a:t>
            </a:r>
            <a:r>
              <a:rPr sz="1100" spc="10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visualization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Payment</a:t>
            </a:r>
            <a:r>
              <a:rPr sz="1100" spc="204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processing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155" dirty="0">
                <a:latin typeface="Trebuchet MS"/>
                <a:cs typeface="Trebuchet MS"/>
              </a:rPr>
              <a:t>Sta</a:t>
            </a:r>
            <a:r>
              <a:rPr lang="tr-TR" sz="1100" spc="155" dirty="0" err="1">
                <a:latin typeface="Trebuchet MS"/>
                <a:cs typeface="Trebuchet MS"/>
              </a:rPr>
              <a:t>ff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authentication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60" dirty="0">
                <a:latin typeface="Trebuchet MS"/>
                <a:cs typeface="Trebuchet MS"/>
              </a:rPr>
              <a:t>Basic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reporting</a:t>
            </a:r>
            <a:endParaRPr sz="11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40983" y="2153104"/>
            <a:ext cx="3001010" cy="5024755"/>
            <a:chOff x="3940983" y="2153104"/>
            <a:chExt cx="3001010" cy="5024755"/>
          </a:xfrm>
        </p:grpSpPr>
        <p:sp>
          <p:nvSpPr>
            <p:cNvPr id="18" name="object 18"/>
            <p:cNvSpPr/>
            <p:nvPr/>
          </p:nvSpPr>
          <p:spPr>
            <a:xfrm>
              <a:off x="3940983" y="2153104"/>
              <a:ext cx="3001010" cy="5024755"/>
            </a:xfrm>
            <a:custGeom>
              <a:avLst/>
              <a:gdLst/>
              <a:ahLst/>
              <a:cxnLst/>
              <a:rect l="l" t="t" r="r" b="b"/>
              <a:pathLst>
                <a:path w="3001009" h="5024755">
                  <a:moveTo>
                    <a:pt x="2919114" y="0"/>
                  </a:moveTo>
                  <a:lnTo>
                    <a:pt x="81307" y="0"/>
                  </a:lnTo>
                  <a:lnTo>
                    <a:pt x="49659" y="6394"/>
                  </a:lnTo>
                  <a:lnTo>
                    <a:pt x="23814" y="23832"/>
                  </a:lnTo>
                  <a:lnTo>
                    <a:pt x="6389" y="49695"/>
                  </a:lnTo>
                  <a:lnTo>
                    <a:pt x="0" y="81367"/>
                  </a:lnTo>
                  <a:lnTo>
                    <a:pt x="0" y="4943066"/>
                  </a:lnTo>
                  <a:lnTo>
                    <a:pt x="6389" y="4974737"/>
                  </a:lnTo>
                  <a:lnTo>
                    <a:pt x="23814" y="5000600"/>
                  </a:lnTo>
                  <a:lnTo>
                    <a:pt x="49659" y="5018038"/>
                  </a:lnTo>
                  <a:lnTo>
                    <a:pt x="81307" y="5024432"/>
                  </a:lnTo>
                  <a:lnTo>
                    <a:pt x="2919114" y="5024432"/>
                  </a:lnTo>
                  <a:lnTo>
                    <a:pt x="2950762" y="5018038"/>
                  </a:lnTo>
                  <a:lnTo>
                    <a:pt x="2956358" y="5014262"/>
                  </a:lnTo>
                  <a:lnTo>
                    <a:pt x="81315" y="5014262"/>
                  </a:lnTo>
                  <a:lnTo>
                    <a:pt x="53623" y="5008667"/>
                  </a:lnTo>
                  <a:lnTo>
                    <a:pt x="31009" y="4993409"/>
                  </a:lnTo>
                  <a:lnTo>
                    <a:pt x="15762" y="4970778"/>
                  </a:lnTo>
                  <a:lnTo>
                    <a:pt x="10171" y="4943066"/>
                  </a:lnTo>
                  <a:lnTo>
                    <a:pt x="10171" y="81367"/>
                  </a:lnTo>
                  <a:lnTo>
                    <a:pt x="15762" y="53654"/>
                  </a:lnTo>
                  <a:lnTo>
                    <a:pt x="31009" y="31024"/>
                  </a:lnTo>
                  <a:lnTo>
                    <a:pt x="53623" y="15766"/>
                  </a:lnTo>
                  <a:lnTo>
                    <a:pt x="81315" y="10171"/>
                  </a:lnTo>
                  <a:lnTo>
                    <a:pt x="2956360" y="10171"/>
                  </a:lnTo>
                  <a:lnTo>
                    <a:pt x="2950762" y="6394"/>
                  </a:lnTo>
                  <a:lnTo>
                    <a:pt x="2919114" y="0"/>
                  </a:lnTo>
                  <a:close/>
                </a:path>
                <a:path w="3001009" h="5024755">
                  <a:moveTo>
                    <a:pt x="2956360" y="10171"/>
                  </a:moveTo>
                  <a:lnTo>
                    <a:pt x="2919106" y="10171"/>
                  </a:lnTo>
                  <a:lnTo>
                    <a:pt x="2946798" y="15766"/>
                  </a:lnTo>
                  <a:lnTo>
                    <a:pt x="2969412" y="31024"/>
                  </a:lnTo>
                  <a:lnTo>
                    <a:pt x="2984659" y="53654"/>
                  </a:lnTo>
                  <a:lnTo>
                    <a:pt x="2990250" y="81367"/>
                  </a:lnTo>
                  <a:lnTo>
                    <a:pt x="2990250" y="4943066"/>
                  </a:lnTo>
                  <a:lnTo>
                    <a:pt x="2984659" y="4970778"/>
                  </a:lnTo>
                  <a:lnTo>
                    <a:pt x="2969412" y="4993409"/>
                  </a:lnTo>
                  <a:lnTo>
                    <a:pt x="2946798" y="5008667"/>
                  </a:lnTo>
                  <a:lnTo>
                    <a:pt x="2919106" y="5014262"/>
                  </a:lnTo>
                  <a:lnTo>
                    <a:pt x="2956358" y="5014262"/>
                  </a:lnTo>
                  <a:lnTo>
                    <a:pt x="2976606" y="5000600"/>
                  </a:lnTo>
                  <a:lnTo>
                    <a:pt x="2994031" y="4974737"/>
                  </a:lnTo>
                  <a:lnTo>
                    <a:pt x="3000420" y="4943066"/>
                  </a:lnTo>
                  <a:lnTo>
                    <a:pt x="3000420" y="81367"/>
                  </a:lnTo>
                  <a:lnTo>
                    <a:pt x="2994031" y="49695"/>
                  </a:lnTo>
                  <a:lnTo>
                    <a:pt x="2976606" y="23832"/>
                  </a:lnTo>
                  <a:lnTo>
                    <a:pt x="2956360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95254" y="2854908"/>
              <a:ext cx="2492375" cy="4027804"/>
            </a:xfrm>
            <a:custGeom>
              <a:avLst/>
              <a:gdLst/>
              <a:ahLst/>
              <a:cxnLst/>
              <a:rect l="l" t="t" r="r" b="b"/>
              <a:pathLst>
                <a:path w="2492375" h="4027804">
                  <a:moveTo>
                    <a:pt x="2491867" y="2278278"/>
                  </a:moveTo>
                  <a:lnTo>
                    <a:pt x="2485479" y="2246604"/>
                  </a:lnTo>
                  <a:lnTo>
                    <a:pt x="2468054" y="2220747"/>
                  </a:lnTo>
                  <a:lnTo>
                    <a:pt x="2442222" y="2203310"/>
                  </a:lnTo>
                  <a:lnTo>
                    <a:pt x="2410574" y="2196909"/>
                  </a:lnTo>
                  <a:lnTo>
                    <a:pt x="81292" y="2196909"/>
                  </a:lnTo>
                  <a:lnTo>
                    <a:pt x="49644" y="2203310"/>
                  </a:lnTo>
                  <a:lnTo>
                    <a:pt x="23812" y="2220747"/>
                  </a:lnTo>
                  <a:lnTo>
                    <a:pt x="6388" y="2246604"/>
                  </a:lnTo>
                  <a:lnTo>
                    <a:pt x="0" y="2278278"/>
                  </a:lnTo>
                  <a:lnTo>
                    <a:pt x="0" y="3946309"/>
                  </a:lnTo>
                  <a:lnTo>
                    <a:pt x="6388" y="3977983"/>
                  </a:lnTo>
                  <a:lnTo>
                    <a:pt x="23812" y="4003840"/>
                  </a:lnTo>
                  <a:lnTo>
                    <a:pt x="49644" y="4021290"/>
                  </a:lnTo>
                  <a:lnTo>
                    <a:pt x="81292" y="4027678"/>
                  </a:lnTo>
                  <a:lnTo>
                    <a:pt x="2410574" y="4027678"/>
                  </a:lnTo>
                  <a:lnTo>
                    <a:pt x="2442222" y="4021290"/>
                  </a:lnTo>
                  <a:lnTo>
                    <a:pt x="2468054" y="4003840"/>
                  </a:lnTo>
                  <a:lnTo>
                    <a:pt x="2485479" y="3977983"/>
                  </a:lnTo>
                  <a:lnTo>
                    <a:pt x="2491867" y="3946309"/>
                  </a:lnTo>
                  <a:lnTo>
                    <a:pt x="2491867" y="3112300"/>
                  </a:lnTo>
                  <a:lnTo>
                    <a:pt x="2491867" y="2278278"/>
                  </a:lnTo>
                  <a:close/>
                </a:path>
                <a:path w="2492375" h="4027804">
                  <a:moveTo>
                    <a:pt x="2491867" y="81356"/>
                  </a:moveTo>
                  <a:lnTo>
                    <a:pt x="2485479" y="49695"/>
                  </a:lnTo>
                  <a:lnTo>
                    <a:pt x="2468054" y="23825"/>
                  </a:lnTo>
                  <a:lnTo>
                    <a:pt x="2442222" y="6388"/>
                  </a:lnTo>
                  <a:lnTo>
                    <a:pt x="2410574" y="0"/>
                  </a:lnTo>
                  <a:lnTo>
                    <a:pt x="81292" y="0"/>
                  </a:lnTo>
                  <a:lnTo>
                    <a:pt x="49644" y="6388"/>
                  </a:lnTo>
                  <a:lnTo>
                    <a:pt x="23812" y="23825"/>
                  </a:lnTo>
                  <a:lnTo>
                    <a:pt x="6388" y="49695"/>
                  </a:lnTo>
                  <a:lnTo>
                    <a:pt x="0" y="81356"/>
                  </a:lnTo>
                  <a:lnTo>
                    <a:pt x="0" y="1952815"/>
                  </a:lnTo>
                  <a:lnTo>
                    <a:pt x="6388" y="1984489"/>
                  </a:lnTo>
                  <a:lnTo>
                    <a:pt x="23812" y="2010346"/>
                  </a:lnTo>
                  <a:lnTo>
                    <a:pt x="49644" y="2027783"/>
                  </a:lnTo>
                  <a:lnTo>
                    <a:pt x="81292" y="2034171"/>
                  </a:lnTo>
                  <a:lnTo>
                    <a:pt x="2410574" y="2034171"/>
                  </a:lnTo>
                  <a:lnTo>
                    <a:pt x="2442222" y="2027783"/>
                  </a:lnTo>
                  <a:lnTo>
                    <a:pt x="2468054" y="2010346"/>
                  </a:lnTo>
                  <a:lnTo>
                    <a:pt x="2485479" y="1984489"/>
                  </a:lnTo>
                  <a:lnTo>
                    <a:pt x="2491867" y="1952815"/>
                  </a:lnTo>
                  <a:lnTo>
                    <a:pt x="2491867" y="1017092"/>
                  </a:lnTo>
                  <a:lnTo>
                    <a:pt x="2491867" y="81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5256" y="2437890"/>
              <a:ext cx="223760" cy="22376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62867" y="2404849"/>
            <a:ext cx="22155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E40AF"/>
                </a:solidFill>
                <a:latin typeface="Trebuchet MS"/>
                <a:cs typeface="Trebuchet MS"/>
              </a:rPr>
              <a:t>In</a:t>
            </a:r>
            <a:r>
              <a:rPr sz="1600" b="1" spc="-105" dirty="0">
                <a:solidFill>
                  <a:srgbClr val="1E40AF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1E40AF"/>
                </a:solidFill>
                <a:latin typeface="Trebuchet MS"/>
                <a:cs typeface="Trebuchet MS"/>
              </a:rPr>
              <a:t>Progress</a:t>
            </a:r>
            <a:r>
              <a:rPr sz="1600" b="1" spc="-100" dirty="0">
                <a:solidFill>
                  <a:srgbClr val="1E40AF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1E40AF"/>
                </a:solidFill>
                <a:latin typeface="Trebuchet MS"/>
                <a:cs typeface="Trebuchet MS"/>
              </a:rPr>
              <a:t>&amp;</a:t>
            </a:r>
            <a:r>
              <a:rPr sz="1600" b="1" spc="-100" dirty="0">
                <a:solidFill>
                  <a:srgbClr val="1E40AF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1E40AF"/>
                </a:solidFill>
                <a:latin typeface="Trebuchet MS"/>
                <a:cs typeface="Trebuchet MS"/>
              </a:rPr>
              <a:t>Planned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45292" y="3015103"/>
            <a:ext cx="2132330" cy="1701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dirty="0">
                <a:latin typeface="Trebuchet MS"/>
                <a:cs typeface="Trebuchet MS"/>
              </a:rPr>
              <a:t>In</a:t>
            </a:r>
            <a:r>
              <a:rPr sz="1250" b="1" spc="-30" dirty="0">
                <a:latin typeface="Trebuchet MS"/>
                <a:cs typeface="Trebuchet MS"/>
              </a:rPr>
              <a:t> </a:t>
            </a:r>
            <a:r>
              <a:rPr sz="1250" b="1" spc="35" dirty="0">
                <a:latin typeface="Trebuchet MS"/>
                <a:cs typeface="Trebuchet MS"/>
              </a:rPr>
              <a:t>Development:</a:t>
            </a:r>
            <a:endParaRPr sz="1250">
              <a:latin typeface="Trebuchet MS"/>
              <a:cs typeface="Trebuchet MS"/>
            </a:endParaRPr>
          </a:p>
          <a:p>
            <a:pPr marL="12700" marR="603885" indent="-8255">
              <a:lnSpc>
                <a:spcPct val="121300"/>
              </a:lnSpc>
              <a:spcBef>
                <a:spcPts val="77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	Real-time</a:t>
            </a:r>
            <a:r>
              <a:rPr sz="1100" spc="200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WebSocket </a:t>
            </a:r>
            <a:r>
              <a:rPr sz="1100" spc="-10" dirty="0">
                <a:latin typeface="Trebuchet MS"/>
                <a:cs typeface="Trebuchet MS"/>
              </a:rPr>
              <a:t>notifications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Advanced</a:t>
            </a:r>
            <a:r>
              <a:rPr sz="1100" spc="70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analytics</a:t>
            </a:r>
            <a:r>
              <a:rPr sz="1100" spc="70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dashboard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Inventory</a:t>
            </a:r>
            <a:r>
              <a:rPr sz="1100" spc="11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management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10" dirty="0">
                <a:latin typeface="Trebuchet MS"/>
                <a:cs typeface="Trebuchet MS"/>
              </a:rPr>
              <a:t>Reservation</a:t>
            </a:r>
            <a:r>
              <a:rPr sz="1100" spc="20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system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Customer</a:t>
            </a:r>
            <a:r>
              <a:rPr sz="1100" spc="-1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loyalty</a:t>
            </a:r>
            <a:r>
              <a:rPr sz="1100" spc="-10" dirty="0">
                <a:latin typeface="Trebuchet MS"/>
                <a:cs typeface="Trebuchet MS"/>
              </a:rPr>
              <a:t> program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45292" y="5212022"/>
            <a:ext cx="2037080" cy="149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dirty="0">
                <a:latin typeface="Trebuchet MS"/>
                <a:cs typeface="Trebuchet MS"/>
              </a:rPr>
              <a:t>Future</a:t>
            </a:r>
            <a:r>
              <a:rPr sz="1250" b="1" spc="105" dirty="0">
                <a:latin typeface="Trebuchet MS"/>
                <a:cs typeface="Trebuchet MS"/>
              </a:rPr>
              <a:t> </a:t>
            </a:r>
            <a:r>
              <a:rPr sz="1250" b="1" spc="45" dirty="0">
                <a:latin typeface="Trebuchet MS"/>
                <a:cs typeface="Trebuchet MS"/>
              </a:rPr>
              <a:t>Enhancements:</a:t>
            </a:r>
            <a:endParaRPr sz="125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105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Mobile</a:t>
            </a:r>
            <a:r>
              <a:rPr sz="1100" spc="17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payment</a:t>
            </a:r>
            <a:r>
              <a:rPr sz="1100" spc="17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integration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Customer</a:t>
            </a:r>
            <a:r>
              <a:rPr sz="1100" spc="70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feedback</a:t>
            </a:r>
            <a:r>
              <a:rPr sz="1100" spc="7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system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Advanced</a:t>
            </a:r>
            <a:r>
              <a:rPr sz="1100" spc="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table</a:t>
            </a:r>
            <a:r>
              <a:rPr sz="1100" spc="1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management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Kitchen</a:t>
            </a:r>
            <a:r>
              <a:rPr sz="1100" spc="13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display</a:t>
            </a:r>
            <a:r>
              <a:rPr sz="1100" spc="13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optimization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Multi-</a:t>
            </a:r>
            <a:r>
              <a:rPr sz="1100" spc="45" dirty="0">
                <a:latin typeface="Trebuchet MS"/>
                <a:cs typeface="Trebuchet MS"/>
              </a:rPr>
              <a:t>language</a:t>
            </a:r>
            <a:r>
              <a:rPr sz="1100" spc="17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support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4753" y="7673383"/>
            <a:ext cx="16554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9A3412"/>
                </a:solidFill>
                <a:latin typeface="Trebuchet MS"/>
                <a:cs typeface="Trebuchet MS"/>
              </a:rPr>
              <a:t>Project</a:t>
            </a:r>
            <a:r>
              <a:rPr sz="1600" b="1" spc="85" dirty="0">
                <a:solidFill>
                  <a:srgbClr val="9A3412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9A3412"/>
                </a:solidFill>
                <a:latin typeface="Trebuchet MS"/>
                <a:cs typeface="Trebuchet MS"/>
              </a:rPr>
              <a:t>Timeline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32102" y="8286167"/>
            <a:ext cx="1251585" cy="1118870"/>
            <a:chOff x="1032102" y="8286167"/>
            <a:chExt cx="1251585" cy="1118870"/>
          </a:xfrm>
        </p:grpSpPr>
        <p:sp>
          <p:nvSpPr>
            <p:cNvPr id="26" name="object 26"/>
            <p:cNvSpPr/>
            <p:nvPr/>
          </p:nvSpPr>
          <p:spPr>
            <a:xfrm>
              <a:off x="1042273" y="8296338"/>
              <a:ext cx="1231265" cy="1098550"/>
            </a:xfrm>
            <a:custGeom>
              <a:avLst/>
              <a:gdLst/>
              <a:ahLst/>
              <a:cxnLst/>
              <a:rect l="l" t="t" r="r" b="b"/>
              <a:pathLst>
                <a:path w="1231264" h="1098550">
                  <a:moveTo>
                    <a:pt x="1149387" y="0"/>
                  </a:moveTo>
                  <a:lnTo>
                    <a:pt x="81293" y="0"/>
                  </a:lnTo>
                  <a:lnTo>
                    <a:pt x="49650" y="6394"/>
                  </a:lnTo>
                  <a:lnTo>
                    <a:pt x="23810" y="23831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17090"/>
                  </a:lnTo>
                  <a:lnTo>
                    <a:pt x="6388" y="1048763"/>
                  </a:lnTo>
                  <a:lnTo>
                    <a:pt x="23810" y="1074626"/>
                  </a:lnTo>
                  <a:lnTo>
                    <a:pt x="49650" y="1092064"/>
                  </a:lnTo>
                  <a:lnTo>
                    <a:pt x="81293" y="1098458"/>
                  </a:lnTo>
                  <a:lnTo>
                    <a:pt x="1149387" y="1098458"/>
                  </a:lnTo>
                  <a:lnTo>
                    <a:pt x="1181030" y="1092064"/>
                  </a:lnTo>
                  <a:lnTo>
                    <a:pt x="1206870" y="1074626"/>
                  </a:lnTo>
                  <a:lnTo>
                    <a:pt x="1224292" y="1048763"/>
                  </a:lnTo>
                  <a:lnTo>
                    <a:pt x="1230681" y="1017090"/>
                  </a:lnTo>
                  <a:lnTo>
                    <a:pt x="1230681" y="549229"/>
                  </a:lnTo>
                  <a:lnTo>
                    <a:pt x="1230681" y="81367"/>
                  </a:lnTo>
                  <a:lnTo>
                    <a:pt x="1224292" y="49695"/>
                  </a:lnTo>
                  <a:lnTo>
                    <a:pt x="1206870" y="23831"/>
                  </a:lnTo>
                  <a:lnTo>
                    <a:pt x="1181030" y="6394"/>
                  </a:lnTo>
                  <a:lnTo>
                    <a:pt x="11493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2102" y="8286167"/>
              <a:ext cx="1251585" cy="1118870"/>
            </a:xfrm>
            <a:custGeom>
              <a:avLst/>
              <a:gdLst/>
              <a:ahLst/>
              <a:cxnLst/>
              <a:rect l="l" t="t" r="r" b="b"/>
              <a:pathLst>
                <a:path w="1251585" h="1118870">
                  <a:moveTo>
                    <a:pt x="1169727" y="0"/>
                  </a:moveTo>
                  <a:lnTo>
                    <a:pt x="81294" y="0"/>
                  </a:lnTo>
                  <a:lnTo>
                    <a:pt x="49651" y="6394"/>
                  </a:lnTo>
                  <a:lnTo>
                    <a:pt x="23810" y="23832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37433"/>
                  </a:lnTo>
                  <a:lnTo>
                    <a:pt x="6388" y="1069105"/>
                  </a:lnTo>
                  <a:lnTo>
                    <a:pt x="23810" y="1094969"/>
                  </a:lnTo>
                  <a:lnTo>
                    <a:pt x="49651" y="1112407"/>
                  </a:lnTo>
                  <a:lnTo>
                    <a:pt x="81294" y="1118801"/>
                  </a:lnTo>
                  <a:lnTo>
                    <a:pt x="1169727" y="1118801"/>
                  </a:lnTo>
                  <a:lnTo>
                    <a:pt x="1201371" y="1112407"/>
                  </a:lnTo>
                  <a:lnTo>
                    <a:pt x="1206968" y="1108629"/>
                  </a:lnTo>
                  <a:lnTo>
                    <a:pt x="81302" y="1108629"/>
                  </a:lnTo>
                  <a:lnTo>
                    <a:pt x="53615" y="1103035"/>
                  </a:lnTo>
                  <a:lnTo>
                    <a:pt x="31005" y="1087777"/>
                  </a:lnTo>
                  <a:lnTo>
                    <a:pt x="15760" y="1065146"/>
                  </a:lnTo>
                  <a:lnTo>
                    <a:pt x="10170" y="1037433"/>
                  </a:lnTo>
                  <a:lnTo>
                    <a:pt x="10170" y="81367"/>
                  </a:lnTo>
                  <a:lnTo>
                    <a:pt x="15760" y="53654"/>
                  </a:lnTo>
                  <a:lnTo>
                    <a:pt x="31005" y="31024"/>
                  </a:lnTo>
                  <a:lnTo>
                    <a:pt x="53615" y="15766"/>
                  </a:lnTo>
                  <a:lnTo>
                    <a:pt x="81302" y="10171"/>
                  </a:lnTo>
                  <a:lnTo>
                    <a:pt x="1206968" y="10171"/>
                  </a:lnTo>
                  <a:lnTo>
                    <a:pt x="1201371" y="6394"/>
                  </a:lnTo>
                  <a:lnTo>
                    <a:pt x="1169727" y="0"/>
                  </a:lnTo>
                  <a:close/>
                </a:path>
                <a:path w="1251585" h="1118870">
                  <a:moveTo>
                    <a:pt x="1206968" y="10171"/>
                  </a:moveTo>
                  <a:lnTo>
                    <a:pt x="1169719" y="10171"/>
                  </a:lnTo>
                  <a:lnTo>
                    <a:pt x="1197407" y="15766"/>
                  </a:lnTo>
                  <a:lnTo>
                    <a:pt x="1220017" y="31024"/>
                  </a:lnTo>
                  <a:lnTo>
                    <a:pt x="1235262" y="53654"/>
                  </a:lnTo>
                  <a:lnTo>
                    <a:pt x="1240852" y="81367"/>
                  </a:lnTo>
                  <a:lnTo>
                    <a:pt x="1240852" y="1037433"/>
                  </a:lnTo>
                  <a:lnTo>
                    <a:pt x="1235262" y="1065146"/>
                  </a:lnTo>
                  <a:lnTo>
                    <a:pt x="1220017" y="1087777"/>
                  </a:lnTo>
                  <a:lnTo>
                    <a:pt x="1197407" y="1103035"/>
                  </a:lnTo>
                  <a:lnTo>
                    <a:pt x="1169719" y="1108629"/>
                  </a:lnTo>
                  <a:lnTo>
                    <a:pt x="1206968" y="1108629"/>
                  </a:lnTo>
                  <a:lnTo>
                    <a:pt x="1227211" y="1094969"/>
                  </a:lnTo>
                  <a:lnTo>
                    <a:pt x="1244633" y="1069105"/>
                  </a:lnTo>
                  <a:lnTo>
                    <a:pt x="1251022" y="1037433"/>
                  </a:lnTo>
                  <a:lnTo>
                    <a:pt x="1251022" y="81367"/>
                  </a:lnTo>
                  <a:lnTo>
                    <a:pt x="1244633" y="49695"/>
                  </a:lnTo>
                  <a:lnTo>
                    <a:pt x="1227211" y="23832"/>
                  </a:lnTo>
                  <a:lnTo>
                    <a:pt x="1206968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14856" y="8360065"/>
            <a:ext cx="882650" cy="90931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algn="ctr">
              <a:lnSpc>
                <a:spcPct val="124400"/>
              </a:lnSpc>
              <a:spcBef>
                <a:spcPts val="204"/>
              </a:spcBef>
            </a:pPr>
            <a:r>
              <a:rPr sz="1250" b="1" spc="95" dirty="0">
                <a:latin typeface="Trebuchet MS"/>
                <a:cs typeface="Trebuchet MS"/>
              </a:rPr>
              <a:t>Phase</a:t>
            </a:r>
            <a:r>
              <a:rPr sz="1250" b="1" spc="-65" dirty="0">
                <a:latin typeface="Trebuchet MS"/>
                <a:cs typeface="Trebuchet MS"/>
              </a:rPr>
              <a:t> </a:t>
            </a:r>
            <a:r>
              <a:rPr sz="1250" b="1" spc="-50" dirty="0">
                <a:latin typeface="Trebuchet MS"/>
                <a:cs typeface="Trebuchet MS"/>
              </a:rPr>
              <a:t>1 </a:t>
            </a:r>
            <a:r>
              <a:rPr sz="1100" spc="-20" dirty="0">
                <a:latin typeface="Trebuchet MS"/>
                <a:cs typeface="Trebuchet MS"/>
              </a:rPr>
              <a:t>Core </a:t>
            </a:r>
            <a:r>
              <a:rPr sz="1100" spc="-10" dirty="0">
                <a:latin typeface="Trebuchet MS"/>
                <a:cs typeface="Trebuchet MS"/>
              </a:rPr>
              <a:t>Functionality</a:t>
            </a:r>
            <a:endParaRPr sz="1100">
              <a:latin typeface="Trebuchet MS"/>
              <a:cs typeface="Trebuchet MS"/>
            </a:endParaRPr>
          </a:p>
          <a:p>
            <a:pPr marL="192405" indent="-123825">
              <a:lnSpc>
                <a:spcPct val="100000"/>
              </a:lnSpc>
              <a:spcBef>
                <a:spcPts val="509"/>
              </a:spcBef>
              <a:buFont typeface="Segoe UI Emoji"/>
              <a:buChar char="✓"/>
              <a:tabLst>
                <a:tab pos="192405" algn="l"/>
              </a:tabLst>
            </a:pPr>
            <a:r>
              <a:rPr sz="950" spc="-10" dirty="0">
                <a:solidFill>
                  <a:srgbClr val="21F770"/>
                </a:solidFill>
                <a:latin typeface="Trebuchet MS"/>
                <a:cs typeface="Trebuchet MS"/>
              </a:rPr>
              <a:t>Completed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45860" y="8286167"/>
            <a:ext cx="1251585" cy="1118870"/>
            <a:chOff x="2445860" y="8286167"/>
            <a:chExt cx="1251585" cy="1118870"/>
          </a:xfrm>
        </p:grpSpPr>
        <p:sp>
          <p:nvSpPr>
            <p:cNvPr id="30" name="object 30"/>
            <p:cNvSpPr/>
            <p:nvPr/>
          </p:nvSpPr>
          <p:spPr>
            <a:xfrm>
              <a:off x="2456030" y="8296338"/>
              <a:ext cx="1231265" cy="1098550"/>
            </a:xfrm>
            <a:custGeom>
              <a:avLst/>
              <a:gdLst/>
              <a:ahLst/>
              <a:cxnLst/>
              <a:rect l="l" t="t" r="r" b="b"/>
              <a:pathLst>
                <a:path w="1231264" h="1098550">
                  <a:moveTo>
                    <a:pt x="1149386" y="0"/>
                  </a:moveTo>
                  <a:lnTo>
                    <a:pt x="81295" y="0"/>
                  </a:lnTo>
                  <a:lnTo>
                    <a:pt x="49651" y="6394"/>
                  </a:lnTo>
                  <a:lnTo>
                    <a:pt x="23810" y="23831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17090"/>
                  </a:lnTo>
                  <a:lnTo>
                    <a:pt x="6388" y="1048763"/>
                  </a:lnTo>
                  <a:lnTo>
                    <a:pt x="23810" y="1074626"/>
                  </a:lnTo>
                  <a:lnTo>
                    <a:pt x="49651" y="1092064"/>
                  </a:lnTo>
                  <a:lnTo>
                    <a:pt x="81295" y="1098458"/>
                  </a:lnTo>
                  <a:lnTo>
                    <a:pt x="1149386" y="1098458"/>
                  </a:lnTo>
                  <a:lnTo>
                    <a:pt x="1181030" y="1092064"/>
                  </a:lnTo>
                  <a:lnTo>
                    <a:pt x="1206871" y="1074626"/>
                  </a:lnTo>
                  <a:lnTo>
                    <a:pt x="1224293" y="1048763"/>
                  </a:lnTo>
                  <a:lnTo>
                    <a:pt x="1230682" y="1017090"/>
                  </a:lnTo>
                  <a:lnTo>
                    <a:pt x="1230682" y="549229"/>
                  </a:lnTo>
                  <a:lnTo>
                    <a:pt x="1230682" y="81367"/>
                  </a:lnTo>
                  <a:lnTo>
                    <a:pt x="1224293" y="49695"/>
                  </a:lnTo>
                  <a:lnTo>
                    <a:pt x="1206871" y="23831"/>
                  </a:lnTo>
                  <a:lnTo>
                    <a:pt x="1181030" y="6394"/>
                  </a:lnTo>
                  <a:lnTo>
                    <a:pt x="1149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45860" y="8286167"/>
              <a:ext cx="1251585" cy="1118870"/>
            </a:xfrm>
            <a:custGeom>
              <a:avLst/>
              <a:gdLst/>
              <a:ahLst/>
              <a:cxnLst/>
              <a:rect l="l" t="t" r="r" b="b"/>
              <a:pathLst>
                <a:path w="1251585" h="1118870">
                  <a:moveTo>
                    <a:pt x="1169727" y="0"/>
                  </a:moveTo>
                  <a:lnTo>
                    <a:pt x="81295" y="0"/>
                  </a:lnTo>
                  <a:lnTo>
                    <a:pt x="49651" y="6394"/>
                  </a:lnTo>
                  <a:lnTo>
                    <a:pt x="23810" y="23832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37433"/>
                  </a:lnTo>
                  <a:lnTo>
                    <a:pt x="6388" y="1069105"/>
                  </a:lnTo>
                  <a:lnTo>
                    <a:pt x="23810" y="1094969"/>
                  </a:lnTo>
                  <a:lnTo>
                    <a:pt x="49651" y="1112407"/>
                  </a:lnTo>
                  <a:lnTo>
                    <a:pt x="81295" y="1118801"/>
                  </a:lnTo>
                  <a:lnTo>
                    <a:pt x="1169727" y="1118801"/>
                  </a:lnTo>
                  <a:lnTo>
                    <a:pt x="1201371" y="1112407"/>
                  </a:lnTo>
                  <a:lnTo>
                    <a:pt x="1206968" y="1108629"/>
                  </a:lnTo>
                  <a:lnTo>
                    <a:pt x="81302" y="1108629"/>
                  </a:lnTo>
                  <a:lnTo>
                    <a:pt x="53615" y="1103035"/>
                  </a:lnTo>
                  <a:lnTo>
                    <a:pt x="31004" y="1087777"/>
                  </a:lnTo>
                  <a:lnTo>
                    <a:pt x="15760" y="1065146"/>
                  </a:lnTo>
                  <a:lnTo>
                    <a:pt x="10170" y="1037433"/>
                  </a:lnTo>
                  <a:lnTo>
                    <a:pt x="10170" y="81367"/>
                  </a:lnTo>
                  <a:lnTo>
                    <a:pt x="15760" y="53654"/>
                  </a:lnTo>
                  <a:lnTo>
                    <a:pt x="31004" y="31024"/>
                  </a:lnTo>
                  <a:lnTo>
                    <a:pt x="53615" y="15766"/>
                  </a:lnTo>
                  <a:lnTo>
                    <a:pt x="81302" y="10171"/>
                  </a:lnTo>
                  <a:lnTo>
                    <a:pt x="1206968" y="10171"/>
                  </a:lnTo>
                  <a:lnTo>
                    <a:pt x="1201371" y="6394"/>
                  </a:lnTo>
                  <a:lnTo>
                    <a:pt x="1169727" y="0"/>
                  </a:lnTo>
                  <a:close/>
                </a:path>
                <a:path w="1251585" h="1118870">
                  <a:moveTo>
                    <a:pt x="1206968" y="10171"/>
                  </a:moveTo>
                  <a:lnTo>
                    <a:pt x="1169719" y="10171"/>
                  </a:lnTo>
                  <a:lnTo>
                    <a:pt x="1197407" y="15766"/>
                  </a:lnTo>
                  <a:lnTo>
                    <a:pt x="1220017" y="31024"/>
                  </a:lnTo>
                  <a:lnTo>
                    <a:pt x="1235262" y="53654"/>
                  </a:lnTo>
                  <a:lnTo>
                    <a:pt x="1240852" y="81367"/>
                  </a:lnTo>
                  <a:lnTo>
                    <a:pt x="1240852" y="1037433"/>
                  </a:lnTo>
                  <a:lnTo>
                    <a:pt x="1235262" y="1065146"/>
                  </a:lnTo>
                  <a:lnTo>
                    <a:pt x="1220017" y="1087777"/>
                  </a:lnTo>
                  <a:lnTo>
                    <a:pt x="1197407" y="1103035"/>
                  </a:lnTo>
                  <a:lnTo>
                    <a:pt x="1169719" y="1108629"/>
                  </a:lnTo>
                  <a:lnTo>
                    <a:pt x="1206968" y="1108629"/>
                  </a:lnTo>
                  <a:lnTo>
                    <a:pt x="1227211" y="1094969"/>
                  </a:lnTo>
                  <a:lnTo>
                    <a:pt x="1244633" y="1069105"/>
                  </a:lnTo>
                  <a:lnTo>
                    <a:pt x="1251022" y="1037433"/>
                  </a:lnTo>
                  <a:lnTo>
                    <a:pt x="1251022" y="81367"/>
                  </a:lnTo>
                  <a:lnTo>
                    <a:pt x="1244633" y="49695"/>
                  </a:lnTo>
                  <a:lnTo>
                    <a:pt x="1227211" y="23832"/>
                  </a:lnTo>
                  <a:lnTo>
                    <a:pt x="1206968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85850" y="8360065"/>
            <a:ext cx="770255" cy="90931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0165" marR="42545" algn="ctr">
              <a:lnSpc>
                <a:spcPct val="124400"/>
              </a:lnSpc>
              <a:spcBef>
                <a:spcPts val="204"/>
              </a:spcBef>
            </a:pPr>
            <a:r>
              <a:rPr sz="1250" b="1" spc="95" dirty="0">
                <a:latin typeface="Trebuchet MS"/>
                <a:cs typeface="Trebuchet MS"/>
              </a:rPr>
              <a:t>Phase</a:t>
            </a:r>
            <a:r>
              <a:rPr sz="1250" b="1" spc="-65" dirty="0">
                <a:latin typeface="Trebuchet MS"/>
                <a:cs typeface="Trebuchet MS"/>
              </a:rPr>
              <a:t> </a:t>
            </a:r>
            <a:r>
              <a:rPr sz="1250" b="1" spc="45" dirty="0">
                <a:latin typeface="Trebuchet MS"/>
                <a:cs typeface="Trebuchet MS"/>
              </a:rPr>
              <a:t>2 </a:t>
            </a:r>
            <a:r>
              <a:rPr sz="1100" spc="135" dirty="0">
                <a:latin typeface="Trebuchet MS"/>
                <a:cs typeface="Trebuchet MS"/>
              </a:rPr>
              <a:t>Sta</a:t>
            </a:r>
            <a:r>
              <a:rPr lang="tr-TR" sz="1100" spc="135" dirty="0" err="1">
                <a:latin typeface="Trebuchet MS"/>
                <a:cs typeface="Trebuchet MS"/>
              </a:rPr>
              <a:t>ff</a:t>
            </a:r>
            <a:r>
              <a:rPr sz="1100" spc="13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Interfaces</a:t>
            </a:r>
            <a:endParaRPr sz="1100" dirty="0">
              <a:latin typeface="Trebuchet MS"/>
              <a:cs typeface="Trebuchet MS"/>
            </a:endParaRPr>
          </a:p>
          <a:p>
            <a:pPr marL="136525" indent="-123825">
              <a:lnSpc>
                <a:spcPct val="100000"/>
              </a:lnSpc>
              <a:spcBef>
                <a:spcPts val="509"/>
              </a:spcBef>
              <a:buFont typeface="Segoe UI Emoji"/>
              <a:buChar char="✓"/>
              <a:tabLst>
                <a:tab pos="136525" algn="l"/>
              </a:tabLst>
            </a:pPr>
            <a:r>
              <a:rPr sz="950" spc="-10" dirty="0">
                <a:solidFill>
                  <a:srgbClr val="21F770"/>
                </a:solidFill>
                <a:latin typeface="Trebuchet MS"/>
                <a:cs typeface="Trebuchet MS"/>
              </a:rPr>
              <a:t>Completed</a:t>
            </a:r>
            <a:endParaRPr sz="950" dirty="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59617" y="8286167"/>
            <a:ext cx="1251585" cy="1118870"/>
            <a:chOff x="3859617" y="8286167"/>
            <a:chExt cx="1251585" cy="1118870"/>
          </a:xfrm>
        </p:grpSpPr>
        <p:sp>
          <p:nvSpPr>
            <p:cNvPr id="34" name="object 34"/>
            <p:cNvSpPr/>
            <p:nvPr/>
          </p:nvSpPr>
          <p:spPr>
            <a:xfrm>
              <a:off x="3869787" y="8296338"/>
              <a:ext cx="1231265" cy="1098550"/>
            </a:xfrm>
            <a:custGeom>
              <a:avLst/>
              <a:gdLst/>
              <a:ahLst/>
              <a:cxnLst/>
              <a:rect l="l" t="t" r="r" b="b"/>
              <a:pathLst>
                <a:path w="1231264" h="1098550">
                  <a:moveTo>
                    <a:pt x="1149386" y="0"/>
                  </a:moveTo>
                  <a:lnTo>
                    <a:pt x="81293" y="0"/>
                  </a:lnTo>
                  <a:lnTo>
                    <a:pt x="49650" y="6394"/>
                  </a:lnTo>
                  <a:lnTo>
                    <a:pt x="23810" y="23831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17090"/>
                  </a:lnTo>
                  <a:lnTo>
                    <a:pt x="6388" y="1048763"/>
                  </a:lnTo>
                  <a:lnTo>
                    <a:pt x="23810" y="1074626"/>
                  </a:lnTo>
                  <a:lnTo>
                    <a:pt x="49650" y="1092064"/>
                  </a:lnTo>
                  <a:lnTo>
                    <a:pt x="81293" y="1098458"/>
                  </a:lnTo>
                  <a:lnTo>
                    <a:pt x="1149386" y="1098458"/>
                  </a:lnTo>
                  <a:lnTo>
                    <a:pt x="1181030" y="1092064"/>
                  </a:lnTo>
                  <a:lnTo>
                    <a:pt x="1206870" y="1074626"/>
                  </a:lnTo>
                  <a:lnTo>
                    <a:pt x="1224292" y="1048763"/>
                  </a:lnTo>
                  <a:lnTo>
                    <a:pt x="1230680" y="1017090"/>
                  </a:lnTo>
                  <a:lnTo>
                    <a:pt x="1230680" y="549229"/>
                  </a:lnTo>
                  <a:lnTo>
                    <a:pt x="1230680" y="81367"/>
                  </a:lnTo>
                  <a:lnTo>
                    <a:pt x="1224292" y="49695"/>
                  </a:lnTo>
                  <a:lnTo>
                    <a:pt x="1206870" y="23831"/>
                  </a:lnTo>
                  <a:lnTo>
                    <a:pt x="1181030" y="6394"/>
                  </a:lnTo>
                  <a:lnTo>
                    <a:pt x="1149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59617" y="8286167"/>
              <a:ext cx="1251585" cy="1118870"/>
            </a:xfrm>
            <a:custGeom>
              <a:avLst/>
              <a:gdLst/>
              <a:ahLst/>
              <a:cxnLst/>
              <a:rect l="l" t="t" r="r" b="b"/>
              <a:pathLst>
                <a:path w="1251585" h="1118870">
                  <a:moveTo>
                    <a:pt x="1169727" y="0"/>
                  </a:moveTo>
                  <a:lnTo>
                    <a:pt x="81295" y="0"/>
                  </a:lnTo>
                  <a:lnTo>
                    <a:pt x="49650" y="6394"/>
                  </a:lnTo>
                  <a:lnTo>
                    <a:pt x="23810" y="23832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37433"/>
                  </a:lnTo>
                  <a:lnTo>
                    <a:pt x="6388" y="1069105"/>
                  </a:lnTo>
                  <a:lnTo>
                    <a:pt x="23810" y="1094969"/>
                  </a:lnTo>
                  <a:lnTo>
                    <a:pt x="49650" y="1112407"/>
                  </a:lnTo>
                  <a:lnTo>
                    <a:pt x="81295" y="1118801"/>
                  </a:lnTo>
                  <a:lnTo>
                    <a:pt x="1169727" y="1118801"/>
                  </a:lnTo>
                  <a:lnTo>
                    <a:pt x="1201371" y="1112407"/>
                  </a:lnTo>
                  <a:lnTo>
                    <a:pt x="1206968" y="1108629"/>
                  </a:lnTo>
                  <a:lnTo>
                    <a:pt x="81302" y="1108629"/>
                  </a:lnTo>
                  <a:lnTo>
                    <a:pt x="53615" y="1103035"/>
                  </a:lnTo>
                  <a:lnTo>
                    <a:pt x="31004" y="1087777"/>
                  </a:lnTo>
                  <a:lnTo>
                    <a:pt x="15760" y="1065146"/>
                  </a:lnTo>
                  <a:lnTo>
                    <a:pt x="10170" y="1037433"/>
                  </a:lnTo>
                  <a:lnTo>
                    <a:pt x="10170" y="81367"/>
                  </a:lnTo>
                  <a:lnTo>
                    <a:pt x="15760" y="53654"/>
                  </a:lnTo>
                  <a:lnTo>
                    <a:pt x="31004" y="31024"/>
                  </a:lnTo>
                  <a:lnTo>
                    <a:pt x="53615" y="15766"/>
                  </a:lnTo>
                  <a:lnTo>
                    <a:pt x="81302" y="10171"/>
                  </a:lnTo>
                  <a:lnTo>
                    <a:pt x="1206968" y="10171"/>
                  </a:lnTo>
                  <a:lnTo>
                    <a:pt x="1201371" y="6394"/>
                  </a:lnTo>
                  <a:lnTo>
                    <a:pt x="1169727" y="0"/>
                  </a:lnTo>
                  <a:close/>
                </a:path>
                <a:path w="1251585" h="1118870">
                  <a:moveTo>
                    <a:pt x="1206968" y="10171"/>
                  </a:moveTo>
                  <a:lnTo>
                    <a:pt x="1169719" y="10171"/>
                  </a:lnTo>
                  <a:lnTo>
                    <a:pt x="1197407" y="15766"/>
                  </a:lnTo>
                  <a:lnTo>
                    <a:pt x="1220017" y="31024"/>
                  </a:lnTo>
                  <a:lnTo>
                    <a:pt x="1235261" y="53654"/>
                  </a:lnTo>
                  <a:lnTo>
                    <a:pt x="1240850" y="81367"/>
                  </a:lnTo>
                  <a:lnTo>
                    <a:pt x="1240850" y="1037433"/>
                  </a:lnTo>
                  <a:lnTo>
                    <a:pt x="1235261" y="1065146"/>
                  </a:lnTo>
                  <a:lnTo>
                    <a:pt x="1220017" y="1087777"/>
                  </a:lnTo>
                  <a:lnTo>
                    <a:pt x="1197407" y="1103035"/>
                  </a:lnTo>
                  <a:lnTo>
                    <a:pt x="1169719" y="1108629"/>
                  </a:lnTo>
                  <a:lnTo>
                    <a:pt x="1206968" y="1108629"/>
                  </a:lnTo>
                  <a:lnTo>
                    <a:pt x="1227211" y="1094969"/>
                  </a:lnTo>
                  <a:lnTo>
                    <a:pt x="1244633" y="1069105"/>
                  </a:lnTo>
                  <a:lnTo>
                    <a:pt x="1251022" y="1037433"/>
                  </a:lnTo>
                  <a:lnTo>
                    <a:pt x="1251022" y="81367"/>
                  </a:lnTo>
                  <a:lnTo>
                    <a:pt x="1244633" y="49695"/>
                  </a:lnTo>
                  <a:lnTo>
                    <a:pt x="1227211" y="23832"/>
                  </a:lnTo>
                  <a:lnTo>
                    <a:pt x="1206968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097820" y="8360065"/>
            <a:ext cx="775970" cy="90931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8575" marR="20955" algn="ctr">
              <a:lnSpc>
                <a:spcPct val="124400"/>
              </a:lnSpc>
              <a:spcBef>
                <a:spcPts val="204"/>
              </a:spcBef>
            </a:pPr>
            <a:r>
              <a:rPr sz="1250" b="1" spc="95" dirty="0">
                <a:latin typeface="Trebuchet MS"/>
                <a:cs typeface="Trebuchet MS"/>
              </a:rPr>
              <a:t>Phase</a:t>
            </a:r>
            <a:r>
              <a:rPr sz="1250" b="1" spc="-65" dirty="0">
                <a:latin typeface="Trebuchet MS"/>
                <a:cs typeface="Trebuchet MS"/>
              </a:rPr>
              <a:t> </a:t>
            </a:r>
            <a:r>
              <a:rPr sz="1250" b="1" spc="45" dirty="0">
                <a:latin typeface="Trebuchet MS"/>
                <a:cs typeface="Trebuchet MS"/>
              </a:rPr>
              <a:t>3 </a:t>
            </a:r>
            <a:r>
              <a:rPr sz="1100" spc="-10" dirty="0">
                <a:latin typeface="Trebuchet MS"/>
                <a:cs typeface="Trebuchet MS"/>
              </a:rPr>
              <a:t>Admin </a:t>
            </a:r>
            <a:r>
              <a:rPr sz="1100" spc="45" dirty="0">
                <a:latin typeface="Trebuchet MS"/>
                <a:cs typeface="Trebuchet MS"/>
              </a:rPr>
              <a:t>Dashboard</a:t>
            </a:r>
            <a:endParaRPr sz="1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950" spc="-254" dirty="0">
                <a:solidFill>
                  <a:srgbClr val="2563EB"/>
                </a:solidFill>
                <a:latin typeface="Cambria"/>
                <a:cs typeface="Cambria"/>
              </a:rPr>
              <a:t>⟳</a:t>
            </a:r>
            <a:r>
              <a:rPr sz="950" spc="35" dirty="0">
                <a:solidFill>
                  <a:srgbClr val="2563EB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2563EB"/>
                </a:solidFill>
                <a:latin typeface="Trebuchet MS"/>
                <a:cs typeface="Trebuchet MS"/>
              </a:rPr>
              <a:t>In</a:t>
            </a:r>
            <a:r>
              <a:rPr sz="950" spc="-45" dirty="0">
                <a:solidFill>
                  <a:srgbClr val="2563EB"/>
                </a:solidFill>
                <a:latin typeface="Trebuchet MS"/>
                <a:cs typeface="Trebuchet MS"/>
              </a:rPr>
              <a:t> </a:t>
            </a:r>
            <a:r>
              <a:rPr sz="950" spc="35" dirty="0">
                <a:solidFill>
                  <a:srgbClr val="2563EB"/>
                </a:solidFill>
                <a:latin typeface="Trebuchet MS"/>
                <a:cs typeface="Trebuchet MS"/>
              </a:rPr>
              <a:t>Progress</a:t>
            </a:r>
            <a:endParaRPr sz="95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273373" y="8286167"/>
            <a:ext cx="1251585" cy="1118870"/>
            <a:chOff x="5273373" y="8286167"/>
            <a:chExt cx="1251585" cy="1118870"/>
          </a:xfrm>
        </p:grpSpPr>
        <p:sp>
          <p:nvSpPr>
            <p:cNvPr id="38" name="object 38"/>
            <p:cNvSpPr/>
            <p:nvPr/>
          </p:nvSpPr>
          <p:spPr>
            <a:xfrm>
              <a:off x="5283545" y="8296338"/>
              <a:ext cx="1231265" cy="1098550"/>
            </a:xfrm>
            <a:custGeom>
              <a:avLst/>
              <a:gdLst/>
              <a:ahLst/>
              <a:cxnLst/>
              <a:rect l="l" t="t" r="r" b="b"/>
              <a:pathLst>
                <a:path w="1231265" h="1098550">
                  <a:moveTo>
                    <a:pt x="1149386" y="0"/>
                  </a:moveTo>
                  <a:lnTo>
                    <a:pt x="81293" y="0"/>
                  </a:lnTo>
                  <a:lnTo>
                    <a:pt x="49650" y="6394"/>
                  </a:lnTo>
                  <a:lnTo>
                    <a:pt x="23810" y="23831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17090"/>
                  </a:lnTo>
                  <a:lnTo>
                    <a:pt x="6388" y="1048763"/>
                  </a:lnTo>
                  <a:lnTo>
                    <a:pt x="23810" y="1074626"/>
                  </a:lnTo>
                  <a:lnTo>
                    <a:pt x="49650" y="1092064"/>
                  </a:lnTo>
                  <a:lnTo>
                    <a:pt x="81293" y="1098458"/>
                  </a:lnTo>
                  <a:lnTo>
                    <a:pt x="1149386" y="1098458"/>
                  </a:lnTo>
                  <a:lnTo>
                    <a:pt x="1181029" y="1092064"/>
                  </a:lnTo>
                  <a:lnTo>
                    <a:pt x="1206870" y="1074626"/>
                  </a:lnTo>
                  <a:lnTo>
                    <a:pt x="1224292" y="1048763"/>
                  </a:lnTo>
                  <a:lnTo>
                    <a:pt x="1230680" y="1017090"/>
                  </a:lnTo>
                  <a:lnTo>
                    <a:pt x="1230680" y="549229"/>
                  </a:lnTo>
                  <a:lnTo>
                    <a:pt x="1230680" y="81367"/>
                  </a:lnTo>
                  <a:lnTo>
                    <a:pt x="1224292" y="49695"/>
                  </a:lnTo>
                  <a:lnTo>
                    <a:pt x="1206870" y="23831"/>
                  </a:lnTo>
                  <a:lnTo>
                    <a:pt x="1181029" y="6394"/>
                  </a:lnTo>
                  <a:lnTo>
                    <a:pt x="1149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73373" y="8286167"/>
              <a:ext cx="1251585" cy="1118870"/>
            </a:xfrm>
            <a:custGeom>
              <a:avLst/>
              <a:gdLst/>
              <a:ahLst/>
              <a:cxnLst/>
              <a:rect l="l" t="t" r="r" b="b"/>
              <a:pathLst>
                <a:path w="1251584" h="1118870">
                  <a:moveTo>
                    <a:pt x="1169728" y="0"/>
                  </a:moveTo>
                  <a:lnTo>
                    <a:pt x="81295" y="0"/>
                  </a:lnTo>
                  <a:lnTo>
                    <a:pt x="49651" y="6394"/>
                  </a:lnTo>
                  <a:lnTo>
                    <a:pt x="23810" y="23832"/>
                  </a:lnTo>
                  <a:lnTo>
                    <a:pt x="6388" y="49695"/>
                  </a:lnTo>
                  <a:lnTo>
                    <a:pt x="0" y="81367"/>
                  </a:lnTo>
                  <a:lnTo>
                    <a:pt x="0" y="1037433"/>
                  </a:lnTo>
                  <a:lnTo>
                    <a:pt x="6388" y="1069105"/>
                  </a:lnTo>
                  <a:lnTo>
                    <a:pt x="23810" y="1094969"/>
                  </a:lnTo>
                  <a:lnTo>
                    <a:pt x="49651" y="1112407"/>
                  </a:lnTo>
                  <a:lnTo>
                    <a:pt x="81295" y="1118801"/>
                  </a:lnTo>
                  <a:lnTo>
                    <a:pt x="1169728" y="1118801"/>
                  </a:lnTo>
                  <a:lnTo>
                    <a:pt x="1201372" y="1112407"/>
                  </a:lnTo>
                  <a:lnTo>
                    <a:pt x="1206969" y="1108629"/>
                  </a:lnTo>
                  <a:lnTo>
                    <a:pt x="81304" y="1108629"/>
                  </a:lnTo>
                  <a:lnTo>
                    <a:pt x="53616" y="1103035"/>
                  </a:lnTo>
                  <a:lnTo>
                    <a:pt x="31005" y="1087777"/>
                  </a:lnTo>
                  <a:lnTo>
                    <a:pt x="15761" y="1065146"/>
                  </a:lnTo>
                  <a:lnTo>
                    <a:pt x="10171" y="1037433"/>
                  </a:lnTo>
                  <a:lnTo>
                    <a:pt x="10171" y="81367"/>
                  </a:lnTo>
                  <a:lnTo>
                    <a:pt x="15761" y="53654"/>
                  </a:lnTo>
                  <a:lnTo>
                    <a:pt x="31005" y="31024"/>
                  </a:lnTo>
                  <a:lnTo>
                    <a:pt x="53616" y="15766"/>
                  </a:lnTo>
                  <a:lnTo>
                    <a:pt x="81304" y="10171"/>
                  </a:lnTo>
                  <a:lnTo>
                    <a:pt x="1206969" y="10171"/>
                  </a:lnTo>
                  <a:lnTo>
                    <a:pt x="1201372" y="6394"/>
                  </a:lnTo>
                  <a:lnTo>
                    <a:pt x="1169728" y="0"/>
                  </a:lnTo>
                  <a:close/>
                </a:path>
                <a:path w="1251584" h="1118870">
                  <a:moveTo>
                    <a:pt x="1206969" y="10171"/>
                  </a:moveTo>
                  <a:lnTo>
                    <a:pt x="1169719" y="10171"/>
                  </a:lnTo>
                  <a:lnTo>
                    <a:pt x="1197407" y="15766"/>
                  </a:lnTo>
                  <a:lnTo>
                    <a:pt x="1220018" y="31024"/>
                  </a:lnTo>
                  <a:lnTo>
                    <a:pt x="1235262" y="53654"/>
                  </a:lnTo>
                  <a:lnTo>
                    <a:pt x="1240852" y="81367"/>
                  </a:lnTo>
                  <a:lnTo>
                    <a:pt x="1240852" y="1037433"/>
                  </a:lnTo>
                  <a:lnTo>
                    <a:pt x="1235262" y="1065146"/>
                  </a:lnTo>
                  <a:lnTo>
                    <a:pt x="1220018" y="1087777"/>
                  </a:lnTo>
                  <a:lnTo>
                    <a:pt x="1197407" y="1103035"/>
                  </a:lnTo>
                  <a:lnTo>
                    <a:pt x="1169719" y="1108629"/>
                  </a:lnTo>
                  <a:lnTo>
                    <a:pt x="1206969" y="1108629"/>
                  </a:lnTo>
                  <a:lnTo>
                    <a:pt x="1227212" y="1094969"/>
                  </a:lnTo>
                  <a:lnTo>
                    <a:pt x="1244635" y="1069105"/>
                  </a:lnTo>
                  <a:lnTo>
                    <a:pt x="1251023" y="1037433"/>
                  </a:lnTo>
                  <a:lnTo>
                    <a:pt x="1251023" y="81367"/>
                  </a:lnTo>
                  <a:lnTo>
                    <a:pt x="1244635" y="49695"/>
                  </a:lnTo>
                  <a:lnTo>
                    <a:pt x="1227212" y="23832"/>
                  </a:lnTo>
                  <a:lnTo>
                    <a:pt x="1206969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559851" y="8360065"/>
            <a:ext cx="681990" cy="90931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5715" algn="just">
              <a:lnSpc>
                <a:spcPct val="124400"/>
              </a:lnSpc>
              <a:spcBef>
                <a:spcPts val="204"/>
              </a:spcBef>
            </a:pPr>
            <a:r>
              <a:rPr sz="1250" b="1" spc="95" dirty="0">
                <a:latin typeface="Trebuchet MS"/>
                <a:cs typeface="Trebuchet MS"/>
              </a:rPr>
              <a:t>Phase</a:t>
            </a:r>
            <a:r>
              <a:rPr sz="1250" b="1" spc="-65" dirty="0">
                <a:latin typeface="Trebuchet MS"/>
                <a:cs typeface="Trebuchet MS"/>
              </a:rPr>
              <a:t> </a:t>
            </a:r>
            <a:r>
              <a:rPr sz="1250" b="1" spc="80" dirty="0">
                <a:latin typeface="Trebuchet MS"/>
                <a:cs typeface="Trebuchet MS"/>
              </a:rPr>
              <a:t>4 </a:t>
            </a:r>
            <a:r>
              <a:rPr sz="1100" spc="35" dirty="0">
                <a:latin typeface="Trebuchet MS"/>
                <a:cs typeface="Trebuchet MS"/>
              </a:rPr>
              <a:t>Advanced </a:t>
            </a:r>
            <a:r>
              <a:rPr sz="1100" spc="-10" dirty="0">
                <a:latin typeface="Trebuchet MS"/>
                <a:cs typeface="Trebuchet MS"/>
              </a:rPr>
              <a:t>Features</a:t>
            </a:r>
            <a:endParaRPr sz="1100">
              <a:latin typeface="Trebuchet MS"/>
              <a:cs typeface="Trebuchet MS"/>
            </a:endParaRPr>
          </a:p>
          <a:p>
            <a:pPr marL="33020" algn="just">
              <a:lnSpc>
                <a:spcPct val="100000"/>
              </a:lnSpc>
              <a:spcBef>
                <a:spcPts val="509"/>
              </a:spcBef>
            </a:pPr>
            <a:r>
              <a:rPr sz="950" dirty="0">
                <a:solidFill>
                  <a:srgbClr val="4B5563"/>
                </a:solidFill>
                <a:latin typeface="Cambria"/>
                <a:cs typeface="Cambria"/>
              </a:rPr>
              <a:t>◯</a:t>
            </a:r>
            <a:r>
              <a:rPr sz="950" spc="-55" dirty="0">
                <a:solidFill>
                  <a:srgbClr val="4B5563"/>
                </a:solidFill>
                <a:latin typeface="Cambria"/>
                <a:cs typeface="Cambria"/>
              </a:rPr>
              <a:t> </a:t>
            </a:r>
            <a:r>
              <a:rPr sz="950" spc="-10" dirty="0">
                <a:solidFill>
                  <a:srgbClr val="4B5563"/>
                </a:solidFill>
                <a:latin typeface="Trebuchet MS"/>
                <a:cs typeface="Trebuchet MS"/>
              </a:rPr>
              <a:t>Planned</a:t>
            </a:r>
            <a:endParaRPr sz="95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Architecture Block Diagram</a:t>
            </a:r>
          </a:p>
        </p:txBody>
      </p:sp>
      <p:pic>
        <p:nvPicPr>
          <p:cNvPr id="26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8" y="2527300"/>
            <a:ext cx="6408663" cy="5485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48690">
              <a:lnSpc>
                <a:spcPct val="100000"/>
              </a:lnSpc>
              <a:spcBef>
                <a:spcPts val="110"/>
              </a:spcBef>
            </a:pPr>
            <a:r>
              <a:rPr spc="105" dirty="0"/>
              <a:t>Conclusion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0170" y="1570833"/>
            <a:ext cx="3646804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dirty="0">
                <a:solidFill>
                  <a:srgbClr val="1D4ED8"/>
                </a:solidFill>
                <a:latin typeface="Trebuchet MS"/>
                <a:cs typeface="Trebuchet MS"/>
              </a:rPr>
              <a:t>Project</a:t>
            </a:r>
            <a:r>
              <a:rPr sz="1900" b="1" spc="-70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75" dirty="0">
                <a:solidFill>
                  <a:srgbClr val="1D4ED8"/>
                </a:solidFill>
                <a:latin typeface="Trebuchet MS"/>
                <a:cs typeface="Trebuchet MS"/>
              </a:rPr>
              <a:t>Summary</a:t>
            </a:r>
            <a:r>
              <a:rPr sz="1900" b="1" spc="-70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-50" dirty="0">
                <a:solidFill>
                  <a:srgbClr val="1D4ED8"/>
                </a:solidFill>
                <a:latin typeface="Trebuchet MS"/>
                <a:cs typeface="Trebuchet MS"/>
              </a:rPr>
              <a:t>&amp;</a:t>
            </a:r>
            <a:r>
              <a:rPr sz="1900" b="1" spc="-70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60" dirty="0">
                <a:solidFill>
                  <a:srgbClr val="1D4ED8"/>
                </a:solidFill>
                <a:latin typeface="Trebuchet MS"/>
                <a:cs typeface="Trebuchet MS"/>
              </a:rPr>
              <a:t>Next</a:t>
            </a:r>
            <a:r>
              <a:rPr sz="1900" b="1" spc="-70" dirty="0">
                <a:solidFill>
                  <a:srgbClr val="1D4ED8"/>
                </a:solidFill>
                <a:latin typeface="Trebuchet MS"/>
                <a:cs typeface="Trebuchet MS"/>
              </a:rPr>
              <a:t> </a:t>
            </a:r>
            <a:r>
              <a:rPr sz="1900" b="1" spc="114" dirty="0">
                <a:solidFill>
                  <a:srgbClr val="1D4ED8"/>
                </a:solidFill>
                <a:latin typeface="Trebuchet MS"/>
                <a:cs typeface="Trebuchet MS"/>
              </a:rPr>
              <a:t>Steps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5094" y="2153104"/>
            <a:ext cx="3001010" cy="5431790"/>
            <a:chOff x="615094" y="2153104"/>
            <a:chExt cx="3001010" cy="5431790"/>
          </a:xfrm>
        </p:grpSpPr>
        <p:sp>
          <p:nvSpPr>
            <p:cNvPr id="10" name="object 10"/>
            <p:cNvSpPr/>
            <p:nvPr/>
          </p:nvSpPr>
          <p:spPr>
            <a:xfrm>
              <a:off x="615094" y="2153104"/>
              <a:ext cx="3001010" cy="5431790"/>
            </a:xfrm>
            <a:custGeom>
              <a:avLst/>
              <a:gdLst/>
              <a:ahLst/>
              <a:cxnLst/>
              <a:rect l="l" t="t" r="r" b="b"/>
              <a:pathLst>
                <a:path w="3001010" h="5431790">
                  <a:moveTo>
                    <a:pt x="2919113" y="0"/>
                  </a:moveTo>
                  <a:lnTo>
                    <a:pt x="81307" y="0"/>
                  </a:lnTo>
                  <a:lnTo>
                    <a:pt x="49658" y="6394"/>
                  </a:lnTo>
                  <a:lnTo>
                    <a:pt x="23814" y="23832"/>
                  </a:lnTo>
                  <a:lnTo>
                    <a:pt x="6389" y="49695"/>
                  </a:lnTo>
                  <a:lnTo>
                    <a:pt x="0" y="81367"/>
                  </a:lnTo>
                  <a:lnTo>
                    <a:pt x="0" y="5349901"/>
                  </a:lnTo>
                  <a:lnTo>
                    <a:pt x="6389" y="5381573"/>
                  </a:lnTo>
                  <a:lnTo>
                    <a:pt x="23814" y="5407437"/>
                  </a:lnTo>
                  <a:lnTo>
                    <a:pt x="49658" y="5424875"/>
                  </a:lnTo>
                  <a:lnTo>
                    <a:pt x="81307" y="5431269"/>
                  </a:lnTo>
                  <a:lnTo>
                    <a:pt x="2919113" y="5431269"/>
                  </a:lnTo>
                  <a:lnTo>
                    <a:pt x="2950761" y="5424875"/>
                  </a:lnTo>
                  <a:lnTo>
                    <a:pt x="2956358" y="5421099"/>
                  </a:lnTo>
                  <a:lnTo>
                    <a:pt x="81314" y="5421099"/>
                  </a:lnTo>
                  <a:lnTo>
                    <a:pt x="53622" y="5415504"/>
                  </a:lnTo>
                  <a:lnTo>
                    <a:pt x="31008" y="5400246"/>
                  </a:lnTo>
                  <a:lnTo>
                    <a:pt x="15761" y="5377615"/>
                  </a:lnTo>
                  <a:lnTo>
                    <a:pt x="10170" y="5349901"/>
                  </a:lnTo>
                  <a:lnTo>
                    <a:pt x="10170" y="81367"/>
                  </a:lnTo>
                  <a:lnTo>
                    <a:pt x="15761" y="53654"/>
                  </a:lnTo>
                  <a:lnTo>
                    <a:pt x="31008" y="31024"/>
                  </a:lnTo>
                  <a:lnTo>
                    <a:pt x="53622" y="15766"/>
                  </a:lnTo>
                  <a:lnTo>
                    <a:pt x="81314" y="10171"/>
                  </a:lnTo>
                  <a:lnTo>
                    <a:pt x="2956359" y="10171"/>
                  </a:lnTo>
                  <a:lnTo>
                    <a:pt x="2950761" y="6394"/>
                  </a:lnTo>
                  <a:lnTo>
                    <a:pt x="2919113" y="0"/>
                  </a:lnTo>
                  <a:close/>
                </a:path>
                <a:path w="3001010" h="5431790">
                  <a:moveTo>
                    <a:pt x="2956359" y="10171"/>
                  </a:moveTo>
                  <a:lnTo>
                    <a:pt x="2919105" y="10171"/>
                  </a:lnTo>
                  <a:lnTo>
                    <a:pt x="2946797" y="15766"/>
                  </a:lnTo>
                  <a:lnTo>
                    <a:pt x="2969411" y="31024"/>
                  </a:lnTo>
                  <a:lnTo>
                    <a:pt x="2984658" y="53654"/>
                  </a:lnTo>
                  <a:lnTo>
                    <a:pt x="2990249" y="81367"/>
                  </a:lnTo>
                  <a:lnTo>
                    <a:pt x="2990249" y="5349901"/>
                  </a:lnTo>
                  <a:lnTo>
                    <a:pt x="2984658" y="5377615"/>
                  </a:lnTo>
                  <a:lnTo>
                    <a:pt x="2969411" y="5400246"/>
                  </a:lnTo>
                  <a:lnTo>
                    <a:pt x="2946797" y="5415504"/>
                  </a:lnTo>
                  <a:lnTo>
                    <a:pt x="2919105" y="5421099"/>
                  </a:lnTo>
                  <a:lnTo>
                    <a:pt x="2956358" y="5421099"/>
                  </a:lnTo>
                  <a:lnTo>
                    <a:pt x="2976605" y="5407437"/>
                  </a:lnTo>
                  <a:lnTo>
                    <a:pt x="2994030" y="5381573"/>
                  </a:lnTo>
                  <a:lnTo>
                    <a:pt x="3000419" y="5349901"/>
                  </a:lnTo>
                  <a:lnTo>
                    <a:pt x="3000419" y="81367"/>
                  </a:lnTo>
                  <a:lnTo>
                    <a:pt x="2994030" y="49695"/>
                  </a:lnTo>
                  <a:lnTo>
                    <a:pt x="2976605" y="23832"/>
                  </a:lnTo>
                  <a:lnTo>
                    <a:pt x="2956359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9365" y="2854908"/>
              <a:ext cx="2492375" cy="4475480"/>
            </a:xfrm>
            <a:custGeom>
              <a:avLst/>
              <a:gdLst/>
              <a:ahLst/>
              <a:cxnLst/>
              <a:rect l="l" t="t" r="r" b="b"/>
              <a:pathLst>
                <a:path w="2492375" h="4475480">
                  <a:moveTo>
                    <a:pt x="2491867" y="2725801"/>
                  </a:moveTo>
                  <a:lnTo>
                    <a:pt x="2485479" y="2694127"/>
                  </a:lnTo>
                  <a:lnTo>
                    <a:pt x="2468054" y="2668270"/>
                  </a:lnTo>
                  <a:lnTo>
                    <a:pt x="2442222" y="2650833"/>
                  </a:lnTo>
                  <a:lnTo>
                    <a:pt x="2410574" y="2644432"/>
                  </a:lnTo>
                  <a:lnTo>
                    <a:pt x="81292" y="2644432"/>
                  </a:lnTo>
                  <a:lnTo>
                    <a:pt x="49644" y="2650833"/>
                  </a:lnTo>
                  <a:lnTo>
                    <a:pt x="23812" y="2668270"/>
                  </a:lnTo>
                  <a:lnTo>
                    <a:pt x="6388" y="2694127"/>
                  </a:lnTo>
                  <a:lnTo>
                    <a:pt x="0" y="2725801"/>
                  </a:lnTo>
                  <a:lnTo>
                    <a:pt x="0" y="4393831"/>
                  </a:lnTo>
                  <a:lnTo>
                    <a:pt x="6388" y="4425505"/>
                  </a:lnTo>
                  <a:lnTo>
                    <a:pt x="23812" y="4451362"/>
                  </a:lnTo>
                  <a:lnTo>
                    <a:pt x="49644" y="4468800"/>
                  </a:lnTo>
                  <a:lnTo>
                    <a:pt x="81292" y="4475200"/>
                  </a:lnTo>
                  <a:lnTo>
                    <a:pt x="2410574" y="4475200"/>
                  </a:lnTo>
                  <a:lnTo>
                    <a:pt x="2442222" y="4468800"/>
                  </a:lnTo>
                  <a:lnTo>
                    <a:pt x="2468054" y="4451362"/>
                  </a:lnTo>
                  <a:lnTo>
                    <a:pt x="2485479" y="4425505"/>
                  </a:lnTo>
                  <a:lnTo>
                    <a:pt x="2491867" y="4393831"/>
                  </a:lnTo>
                  <a:lnTo>
                    <a:pt x="2491867" y="3559810"/>
                  </a:lnTo>
                  <a:lnTo>
                    <a:pt x="2491867" y="2725801"/>
                  </a:lnTo>
                  <a:close/>
                </a:path>
                <a:path w="2492375" h="4475480">
                  <a:moveTo>
                    <a:pt x="2491867" y="81356"/>
                  </a:moveTo>
                  <a:lnTo>
                    <a:pt x="2485479" y="49695"/>
                  </a:lnTo>
                  <a:lnTo>
                    <a:pt x="2468054" y="23825"/>
                  </a:lnTo>
                  <a:lnTo>
                    <a:pt x="2442222" y="6388"/>
                  </a:lnTo>
                  <a:lnTo>
                    <a:pt x="2410574" y="0"/>
                  </a:lnTo>
                  <a:lnTo>
                    <a:pt x="81292" y="0"/>
                  </a:lnTo>
                  <a:lnTo>
                    <a:pt x="49644" y="6388"/>
                  </a:lnTo>
                  <a:lnTo>
                    <a:pt x="23812" y="23825"/>
                  </a:lnTo>
                  <a:lnTo>
                    <a:pt x="6388" y="49695"/>
                  </a:lnTo>
                  <a:lnTo>
                    <a:pt x="0" y="81356"/>
                  </a:lnTo>
                  <a:lnTo>
                    <a:pt x="0" y="2400325"/>
                  </a:lnTo>
                  <a:lnTo>
                    <a:pt x="6388" y="2431999"/>
                  </a:lnTo>
                  <a:lnTo>
                    <a:pt x="23812" y="2457869"/>
                  </a:lnTo>
                  <a:lnTo>
                    <a:pt x="49644" y="2475306"/>
                  </a:lnTo>
                  <a:lnTo>
                    <a:pt x="81292" y="2481694"/>
                  </a:lnTo>
                  <a:lnTo>
                    <a:pt x="2410574" y="2481694"/>
                  </a:lnTo>
                  <a:lnTo>
                    <a:pt x="2442222" y="2475306"/>
                  </a:lnTo>
                  <a:lnTo>
                    <a:pt x="2468054" y="2457869"/>
                  </a:lnTo>
                  <a:lnTo>
                    <a:pt x="2485479" y="2431999"/>
                  </a:lnTo>
                  <a:lnTo>
                    <a:pt x="2491867" y="2400325"/>
                  </a:lnTo>
                  <a:lnTo>
                    <a:pt x="2491867" y="1240840"/>
                  </a:lnTo>
                  <a:lnTo>
                    <a:pt x="2491867" y="81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42" y="2437890"/>
              <a:ext cx="223760" cy="223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34753" y="2404849"/>
            <a:ext cx="22345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E40AF"/>
                </a:solidFill>
                <a:latin typeface="Trebuchet MS"/>
                <a:cs typeface="Trebuchet MS"/>
              </a:rPr>
              <a:t>Project</a:t>
            </a:r>
            <a:r>
              <a:rPr sz="1600" b="1" spc="85" dirty="0">
                <a:solidFill>
                  <a:srgbClr val="1E40AF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1E40AF"/>
                </a:solidFill>
                <a:latin typeface="Trebuchet MS"/>
                <a:cs typeface="Trebuchet MS"/>
              </a:rPr>
              <a:t>Achievements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177" y="2966284"/>
            <a:ext cx="1917700" cy="2198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1320">
              <a:lnSpc>
                <a:spcPct val="128099"/>
              </a:lnSpc>
              <a:spcBef>
                <a:spcPts val="95"/>
              </a:spcBef>
            </a:pPr>
            <a:r>
              <a:rPr sz="1250" b="1" spc="35" dirty="0">
                <a:latin typeface="Trebuchet MS"/>
                <a:cs typeface="Trebuchet MS"/>
              </a:rPr>
              <a:t>Technical </a:t>
            </a:r>
            <a:r>
              <a:rPr sz="1250" b="1" spc="55" dirty="0">
                <a:latin typeface="Trebuchet MS"/>
                <a:cs typeface="Trebuchet MS"/>
              </a:rPr>
              <a:t>Accomplishments:</a:t>
            </a:r>
            <a:endParaRPr sz="1250" dirty="0">
              <a:latin typeface="Trebuchet MS"/>
              <a:cs typeface="Trebuchet MS"/>
            </a:endParaRPr>
          </a:p>
          <a:p>
            <a:pPr marL="12700" marR="342265" indent="-8255">
              <a:lnSpc>
                <a:spcPct val="121300"/>
              </a:lnSpc>
              <a:spcBef>
                <a:spcPts val="770"/>
              </a:spcBef>
              <a:buChar char="•"/>
              <a:tabLst>
                <a:tab pos="90170" algn="l"/>
              </a:tabLst>
            </a:pPr>
            <a:r>
              <a:rPr sz="1100" spc="70" dirty="0">
                <a:latin typeface="Trebuchet MS"/>
                <a:cs typeface="Trebuchet MS"/>
              </a:rPr>
              <a:t>	Cross-</a:t>
            </a:r>
            <a:r>
              <a:rPr sz="1100" dirty="0">
                <a:latin typeface="Trebuchet MS"/>
                <a:cs typeface="Trebuchet MS"/>
              </a:rPr>
              <a:t>platform</a:t>
            </a:r>
            <a:r>
              <a:rPr sz="1100" spc="140" dirty="0">
                <a:latin typeface="Trebuchet MS"/>
                <a:cs typeface="Trebuchet MS"/>
              </a:rPr>
              <a:t> </a:t>
            </a:r>
            <a:r>
              <a:rPr sz="1100" spc="60" dirty="0">
                <a:latin typeface="Trebuchet MS"/>
                <a:cs typeface="Trebuchet MS"/>
              </a:rPr>
              <a:t>Flu</a:t>
            </a:r>
            <a:r>
              <a:rPr lang="tr-TR" sz="1100" spc="60" dirty="0" err="1">
                <a:latin typeface="Trebuchet MS"/>
                <a:cs typeface="Trebuchet MS"/>
              </a:rPr>
              <a:t>tt</a:t>
            </a:r>
            <a:r>
              <a:rPr sz="1100" spc="60" dirty="0">
                <a:latin typeface="Trebuchet MS"/>
                <a:cs typeface="Trebuchet MS"/>
              </a:rPr>
              <a:t>er </a:t>
            </a:r>
            <a:r>
              <a:rPr sz="1100" spc="-10" dirty="0">
                <a:latin typeface="Trebuchet MS"/>
                <a:cs typeface="Trebuchet MS"/>
              </a:rPr>
              <a:t>application</a:t>
            </a:r>
            <a:endParaRPr sz="1100" dirty="0">
              <a:latin typeface="Trebuchet MS"/>
              <a:cs typeface="Trebuchet MS"/>
            </a:endParaRPr>
          </a:p>
          <a:p>
            <a:pPr marL="12700" marR="5080" indent="-8255">
              <a:lnSpc>
                <a:spcPct val="121300"/>
              </a:lnSpc>
              <a:spcBef>
                <a:spcPts val="320"/>
              </a:spcBef>
              <a:buChar char="•"/>
              <a:tabLst>
                <a:tab pos="90170" algn="l"/>
              </a:tabLst>
            </a:pPr>
            <a:r>
              <a:rPr sz="1100" spc="50" dirty="0">
                <a:latin typeface="Trebuchet MS"/>
                <a:cs typeface="Trebuchet MS"/>
              </a:rPr>
              <a:t>	Responsive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UI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for</a:t>
            </a:r>
            <a:r>
              <a:rPr sz="1100" spc="-2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all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device </a:t>
            </a:r>
            <a:r>
              <a:rPr sz="1100" spc="50" dirty="0">
                <a:latin typeface="Trebuchet MS"/>
                <a:cs typeface="Trebuchet MS"/>
              </a:rPr>
              <a:t>sizes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60" dirty="0">
                <a:latin typeface="Trebuchet MS"/>
                <a:cs typeface="Trebuchet MS"/>
              </a:rPr>
              <a:t>RESTful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70" dirty="0">
                <a:latin typeface="Trebuchet MS"/>
                <a:cs typeface="Trebuchet MS"/>
              </a:rPr>
              <a:t>API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architecture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85" dirty="0">
                <a:latin typeface="Trebuchet MS"/>
                <a:cs typeface="Trebuchet MS"/>
              </a:rPr>
              <a:t>MongoDB</a:t>
            </a:r>
            <a:r>
              <a:rPr sz="1100" spc="-3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integration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Role-</a:t>
            </a:r>
            <a:r>
              <a:rPr sz="1100" spc="60" dirty="0">
                <a:latin typeface="Trebuchet MS"/>
                <a:cs typeface="Trebuchet MS"/>
              </a:rPr>
              <a:t>based </a:t>
            </a:r>
            <a:r>
              <a:rPr sz="1100" spc="75" dirty="0">
                <a:latin typeface="Trebuchet MS"/>
                <a:cs typeface="Trebuchet MS"/>
              </a:rPr>
              <a:t>access</a:t>
            </a:r>
            <a:r>
              <a:rPr sz="1100" spc="6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control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177" y="5659542"/>
            <a:ext cx="2042795" cy="149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90" dirty="0">
                <a:latin typeface="Trebuchet MS"/>
                <a:cs typeface="Trebuchet MS"/>
              </a:rPr>
              <a:t>Business</a:t>
            </a:r>
            <a:r>
              <a:rPr sz="1250" b="1" spc="-60" dirty="0">
                <a:latin typeface="Trebuchet MS"/>
                <a:cs typeface="Trebuchet MS"/>
              </a:rPr>
              <a:t> </a:t>
            </a:r>
            <a:r>
              <a:rPr sz="1250" b="1" spc="-10" dirty="0">
                <a:latin typeface="Trebuchet MS"/>
                <a:cs typeface="Trebuchet MS"/>
              </a:rPr>
              <a:t>Value:</a:t>
            </a:r>
            <a:endParaRPr sz="125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1050"/>
              </a:spcBef>
              <a:buChar char="•"/>
              <a:tabLst>
                <a:tab pos="90170" algn="l"/>
              </a:tabLst>
            </a:pPr>
            <a:r>
              <a:rPr sz="1100" spc="10" dirty="0">
                <a:latin typeface="Trebuchet MS"/>
                <a:cs typeface="Trebuchet MS"/>
              </a:rPr>
              <a:t>Streamlined</a:t>
            </a:r>
            <a:r>
              <a:rPr sz="1100" spc="70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ordering</a:t>
            </a:r>
            <a:r>
              <a:rPr sz="1100" spc="70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process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Improved</a:t>
            </a:r>
            <a:r>
              <a:rPr sz="1100" spc="8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kitchen</a:t>
            </a:r>
            <a:r>
              <a:rPr sz="1100" spc="8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e</a:t>
            </a:r>
            <a:r>
              <a:rPr lang="tr-TR" sz="1100" spc="45" dirty="0" err="1">
                <a:latin typeface="Trebuchet MS"/>
                <a:cs typeface="Trebuchet MS"/>
              </a:rPr>
              <a:t>ff</a:t>
            </a:r>
            <a:r>
              <a:rPr sz="1100" spc="45" dirty="0" err="1">
                <a:latin typeface="Trebuchet MS"/>
                <a:cs typeface="Trebuchet MS"/>
              </a:rPr>
              <a:t>iciency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Enhanced</a:t>
            </a:r>
            <a:r>
              <a:rPr sz="1100" spc="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table</a:t>
            </a:r>
            <a:r>
              <a:rPr sz="1100" spc="1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management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20" dirty="0">
                <a:latin typeface="Trebuchet MS"/>
                <a:cs typeface="Trebuchet MS"/>
              </a:rPr>
              <a:t>Comprehensive</a:t>
            </a:r>
            <a:r>
              <a:rPr sz="1100" spc="12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reporting</a:t>
            </a:r>
            <a:endParaRPr sz="1100" dirty="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10" dirty="0">
                <a:latin typeface="Trebuchet MS"/>
                <a:cs typeface="Trebuchet MS"/>
              </a:rPr>
              <a:t>Reduced</a:t>
            </a:r>
            <a:r>
              <a:rPr sz="1100" spc="75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order</a:t>
            </a:r>
            <a:r>
              <a:rPr sz="1100" spc="8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errors</a:t>
            </a:r>
            <a:endParaRPr sz="110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40983" y="2153104"/>
            <a:ext cx="3001010" cy="5431790"/>
            <a:chOff x="3940983" y="2153104"/>
            <a:chExt cx="3001010" cy="5431790"/>
          </a:xfrm>
        </p:grpSpPr>
        <p:sp>
          <p:nvSpPr>
            <p:cNvPr id="17" name="object 17"/>
            <p:cNvSpPr/>
            <p:nvPr/>
          </p:nvSpPr>
          <p:spPr>
            <a:xfrm>
              <a:off x="3940983" y="2153104"/>
              <a:ext cx="3001010" cy="5431790"/>
            </a:xfrm>
            <a:custGeom>
              <a:avLst/>
              <a:gdLst/>
              <a:ahLst/>
              <a:cxnLst/>
              <a:rect l="l" t="t" r="r" b="b"/>
              <a:pathLst>
                <a:path w="3001009" h="5431790">
                  <a:moveTo>
                    <a:pt x="2919114" y="0"/>
                  </a:moveTo>
                  <a:lnTo>
                    <a:pt x="81307" y="0"/>
                  </a:lnTo>
                  <a:lnTo>
                    <a:pt x="49659" y="6394"/>
                  </a:lnTo>
                  <a:lnTo>
                    <a:pt x="23814" y="23832"/>
                  </a:lnTo>
                  <a:lnTo>
                    <a:pt x="6389" y="49695"/>
                  </a:lnTo>
                  <a:lnTo>
                    <a:pt x="0" y="81367"/>
                  </a:lnTo>
                  <a:lnTo>
                    <a:pt x="0" y="5349901"/>
                  </a:lnTo>
                  <a:lnTo>
                    <a:pt x="6389" y="5381573"/>
                  </a:lnTo>
                  <a:lnTo>
                    <a:pt x="23814" y="5407437"/>
                  </a:lnTo>
                  <a:lnTo>
                    <a:pt x="49659" y="5424875"/>
                  </a:lnTo>
                  <a:lnTo>
                    <a:pt x="81307" y="5431269"/>
                  </a:lnTo>
                  <a:lnTo>
                    <a:pt x="2919114" y="5431269"/>
                  </a:lnTo>
                  <a:lnTo>
                    <a:pt x="2950762" y="5424875"/>
                  </a:lnTo>
                  <a:lnTo>
                    <a:pt x="2956358" y="5421099"/>
                  </a:lnTo>
                  <a:lnTo>
                    <a:pt x="81315" y="5421099"/>
                  </a:lnTo>
                  <a:lnTo>
                    <a:pt x="53623" y="5415504"/>
                  </a:lnTo>
                  <a:lnTo>
                    <a:pt x="31009" y="5400246"/>
                  </a:lnTo>
                  <a:lnTo>
                    <a:pt x="15762" y="5377615"/>
                  </a:lnTo>
                  <a:lnTo>
                    <a:pt x="10171" y="5349901"/>
                  </a:lnTo>
                  <a:lnTo>
                    <a:pt x="10171" y="81367"/>
                  </a:lnTo>
                  <a:lnTo>
                    <a:pt x="15762" y="53654"/>
                  </a:lnTo>
                  <a:lnTo>
                    <a:pt x="31009" y="31024"/>
                  </a:lnTo>
                  <a:lnTo>
                    <a:pt x="53623" y="15766"/>
                  </a:lnTo>
                  <a:lnTo>
                    <a:pt x="81315" y="10171"/>
                  </a:lnTo>
                  <a:lnTo>
                    <a:pt x="2956360" y="10171"/>
                  </a:lnTo>
                  <a:lnTo>
                    <a:pt x="2950762" y="6394"/>
                  </a:lnTo>
                  <a:lnTo>
                    <a:pt x="2919114" y="0"/>
                  </a:lnTo>
                  <a:close/>
                </a:path>
                <a:path w="3001009" h="5431790">
                  <a:moveTo>
                    <a:pt x="2956360" y="10171"/>
                  </a:moveTo>
                  <a:lnTo>
                    <a:pt x="2919106" y="10171"/>
                  </a:lnTo>
                  <a:lnTo>
                    <a:pt x="2946798" y="15766"/>
                  </a:lnTo>
                  <a:lnTo>
                    <a:pt x="2969412" y="31024"/>
                  </a:lnTo>
                  <a:lnTo>
                    <a:pt x="2984659" y="53654"/>
                  </a:lnTo>
                  <a:lnTo>
                    <a:pt x="2990250" y="81367"/>
                  </a:lnTo>
                  <a:lnTo>
                    <a:pt x="2990250" y="5349901"/>
                  </a:lnTo>
                  <a:lnTo>
                    <a:pt x="2984659" y="5377615"/>
                  </a:lnTo>
                  <a:lnTo>
                    <a:pt x="2969412" y="5400246"/>
                  </a:lnTo>
                  <a:lnTo>
                    <a:pt x="2946798" y="5415504"/>
                  </a:lnTo>
                  <a:lnTo>
                    <a:pt x="2919106" y="5421099"/>
                  </a:lnTo>
                  <a:lnTo>
                    <a:pt x="2956358" y="5421099"/>
                  </a:lnTo>
                  <a:lnTo>
                    <a:pt x="2976606" y="5407437"/>
                  </a:lnTo>
                  <a:lnTo>
                    <a:pt x="2994031" y="5381573"/>
                  </a:lnTo>
                  <a:lnTo>
                    <a:pt x="3000420" y="5349901"/>
                  </a:lnTo>
                  <a:lnTo>
                    <a:pt x="3000420" y="81367"/>
                  </a:lnTo>
                  <a:lnTo>
                    <a:pt x="2994031" y="49695"/>
                  </a:lnTo>
                  <a:lnTo>
                    <a:pt x="2976606" y="23832"/>
                  </a:lnTo>
                  <a:lnTo>
                    <a:pt x="2956360" y="10171"/>
                  </a:lnTo>
                  <a:close/>
                </a:path>
              </a:pathLst>
            </a:custGeom>
            <a:solidFill>
              <a:srgbClr val="E4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95254" y="2854908"/>
              <a:ext cx="2492375" cy="4434840"/>
            </a:xfrm>
            <a:custGeom>
              <a:avLst/>
              <a:gdLst/>
              <a:ahLst/>
              <a:cxnLst/>
              <a:rect l="l" t="t" r="r" b="b"/>
              <a:pathLst>
                <a:path w="2492375" h="4434840">
                  <a:moveTo>
                    <a:pt x="2491867" y="2481694"/>
                  </a:moveTo>
                  <a:lnTo>
                    <a:pt x="2485479" y="2450033"/>
                  </a:lnTo>
                  <a:lnTo>
                    <a:pt x="2468054" y="2424163"/>
                  </a:lnTo>
                  <a:lnTo>
                    <a:pt x="2442222" y="2406726"/>
                  </a:lnTo>
                  <a:lnTo>
                    <a:pt x="2410574" y="2400325"/>
                  </a:lnTo>
                  <a:lnTo>
                    <a:pt x="81292" y="2400325"/>
                  </a:lnTo>
                  <a:lnTo>
                    <a:pt x="49644" y="2406726"/>
                  </a:lnTo>
                  <a:lnTo>
                    <a:pt x="23812" y="2424163"/>
                  </a:lnTo>
                  <a:lnTo>
                    <a:pt x="6388" y="2450033"/>
                  </a:lnTo>
                  <a:lnTo>
                    <a:pt x="0" y="2481694"/>
                  </a:lnTo>
                  <a:lnTo>
                    <a:pt x="0" y="4353141"/>
                  </a:lnTo>
                  <a:lnTo>
                    <a:pt x="6388" y="4384814"/>
                  </a:lnTo>
                  <a:lnTo>
                    <a:pt x="23812" y="4410684"/>
                  </a:lnTo>
                  <a:lnTo>
                    <a:pt x="49644" y="4428121"/>
                  </a:lnTo>
                  <a:lnTo>
                    <a:pt x="81292" y="4434510"/>
                  </a:lnTo>
                  <a:lnTo>
                    <a:pt x="2410574" y="4434510"/>
                  </a:lnTo>
                  <a:lnTo>
                    <a:pt x="2442222" y="4428121"/>
                  </a:lnTo>
                  <a:lnTo>
                    <a:pt x="2468054" y="4410684"/>
                  </a:lnTo>
                  <a:lnTo>
                    <a:pt x="2485479" y="4384814"/>
                  </a:lnTo>
                  <a:lnTo>
                    <a:pt x="2491867" y="4353141"/>
                  </a:lnTo>
                  <a:lnTo>
                    <a:pt x="2491867" y="3417417"/>
                  </a:lnTo>
                  <a:lnTo>
                    <a:pt x="2491867" y="2481694"/>
                  </a:lnTo>
                  <a:close/>
                </a:path>
                <a:path w="2492375" h="4434840">
                  <a:moveTo>
                    <a:pt x="2491867" y="81356"/>
                  </a:moveTo>
                  <a:lnTo>
                    <a:pt x="2485479" y="49695"/>
                  </a:lnTo>
                  <a:lnTo>
                    <a:pt x="2468054" y="23825"/>
                  </a:lnTo>
                  <a:lnTo>
                    <a:pt x="2442222" y="6388"/>
                  </a:lnTo>
                  <a:lnTo>
                    <a:pt x="2410574" y="0"/>
                  </a:lnTo>
                  <a:lnTo>
                    <a:pt x="81292" y="0"/>
                  </a:lnTo>
                  <a:lnTo>
                    <a:pt x="49644" y="6388"/>
                  </a:lnTo>
                  <a:lnTo>
                    <a:pt x="23812" y="23825"/>
                  </a:lnTo>
                  <a:lnTo>
                    <a:pt x="6388" y="49695"/>
                  </a:lnTo>
                  <a:lnTo>
                    <a:pt x="0" y="81356"/>
                  </a:lnTo>
                  <a:lnTo>
                    <a:pt x="0" y="2156231"/>
                  </a:lnTo>
                  <a:lnTo>
                    <a:pt x="6388" y="2187905"/>
                  </a:lnTo>
                  <a:lnTo>
                    <a:pt x="23812" y="2213762"/>
                  </a:lnTo>
                  <a:lnTo>
                    <a:pt x="49644" y="2231199"/>
                  </a:lnTo>
                  <a:lnTo>
                    <a:pt x="81292" y="2237600"/>
                  </a:lnTo>
                  <a:lnTo>
                    <a:pt x="2410574" y="2237600"/>
                  </a:lnTo>
                  <a:lnTo>
                    <a:pt x="2442222" y="2231199"/>
                  </a:lnTo>
                  <a:lnTo>
                    <a:pt x="2468054" y="2213762"/>
                  </a:lnTo>
                  <a:lnTo>
                    <a:pt x="2485479" y="2187905"/>
                  </a:lnTo>
                  <a:lnTo>
                    <a:pt x="2491867" y="2156231"/>
                  </a:lnTo>
                  <a:lnTo>
                    <a:pt x="2491867" y="1118793"/>
                  </a:lnTo>
                  <a:lnTo>
                    <a:pt x="2491867" y="81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5256" y="2437890"/>
              <a:ext cx="223760" cy="2237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462867" y="2404849"/>
            <a:ext cx="16802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66534"/>
                </a:solidFill>
                <a:latin typeface="Trebuchet MS"/>
                <a:cs typeface="Trebuchet MS"/>
              </a:rPr>
              <a:t>Future</a:t>
            </a:r>
            <a:r>
              <a:rPr sz="1600" b="1" spc="-25" dirty="0">
                <a:solidFill>
                  <a:srgbClr val="166534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166534"/>
                </a:solidFill>
                <a:latin typeface="Trebuchet MS"/>
                <a:cs typeface="Trebuchet MS"/>
              </a:rPr>
              <a:t>Roadmap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45292" y="3015103"/>
            <a:ext cx="2045970" cy="1905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60" dirty="0">
                <a:latin typeface="Trebuchet MS"/>
                <a:cs typeface="Trebuchet MS"/>
              </a:rPr>
              <a:t>Short-</a:t>
            </a:r>
            <a:r>
              <a:rPr sz="1250" b="1" dirty="0">
                <a:latin typeface="Trebuchet MS"/>
                <a:cs typeface="Trebuchet MS"/>
              </a:rPr>
              <a:t>term</a:t>
            </a:r>
            <a:r>
              <a:rPr sz="1250" b="1" spc="95" dirty="0">
                <a:latin typeface="Trebuchet MS"/>
                <a:cs typeface="Trebuchet MS"/>
              </a:rPr>
              <a:t> </a:t>
            </a:r>
            <a:r>
              <a:rPr sz="1250" b="1" spc="65" dirty="0">
                <a:latin typeface="Trebuchet MS"/>
                <a:cs typeface="Trebuchet MS"/>
              </a:rPr>
              <a:t>Goals:</a:t>
            </a:r>
            <a:endParaRPr sz="1250">
              <a:latin typeface="Trebuchet MS"/>
              <a:cs typeface="Trebuchet MS"/>
            </a:endParaRPr>
          </a:p>
          <a:p>
            <a:pPr marL="12700" marR="525145" indent="-8255">
              <a:lnSpc>
                <a:spcPct val="121300"/>
              </a:lnSpc>
              <a:spcBef>
                <a:spcPts val="77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	Complete</a:t>
            </a:r>
            <a:r>
              <a:rPr sz="1100" spc="190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WebSocket </a:t>
            </a:r>
            <a:r>
              <a:rPr sz="1100" spc="-10" dirty="0">
                <a:latin typeface="Trebuchet MS"/>
                <a:cs typeface="Trebuchet MS"/>
              </a:rPr>
              <a:t>implementation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Enhance</a:t>
            </a:r>
            <a:r>
              <a:rPr sz="1100" spc="65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analytics</a:t>
            </a:r>
            <a:r>
              <a:rPr sz="1100" spc="70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dashboard</a:t>
            </a:r>
            <a:endParaRPr sz="1100">
              <a:latin typeface="Trebuchet MS"/>
              <a:cs typeface="Trebuchet MS"/>
            </a:endParaRPr>
          </a:p>
          <a:p>
            <a:pPr marL="12700" marR="601980" indent="-8255">
              <a:lnSpc>
                <a:spcPct val="121300"/>
              </a:lnSpc>
              <a:spcBef>
                <a:spcPts val="32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	Implement</a:t>
            </a:r>
            <a:r>
              <a:rPr sz="1100" spc="8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inventory management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spc="60" dirty="0">
                <a:latin typeface="Trebuchet MS"/>
                <a:cs typeface="Trebuchet MS"/>
              </a:rPr>
              <a:t>Expand</a:t>
            </a:r>
            <a:r>
              <a:rPr sz="1100" spc="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test</a:t>
            </a:r>
            <a:r>
              <a:rPr sz="1100" spc="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coverage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spc="10" dirty="0">
                <a:latin typeface="Trebuchet MS"/>
                <a:cs typeface="Trebuchet MS"/>
              </a:rPr>
              <a:t>Performance</a:t>
            </a:r>
            <a:r>
              <a:rPr sz="1100" spc="14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optimization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45292" y="5415439"/>
            <a:ext cx="1916430" cy="1701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65" dirty="0">
                <a:latin typeface="Trebuchet MS"/>
                <a:cs typeface="Trebuchet MS"/>
              </a:rPr>
              <a:t>Long-</a:t>
            </a:r>
            <a:r>
              <a:rPr sz="1250" b="1" dirty="0">
                <a:latin typeface="Trebuchet MS"/>
                <a:cs typeface="Trebuchet MS"/>
              </a:rPr>
              <a:t>term</a:t>
            </a:r>
            <a:r>
              <a:rPr sz="1250" b="1" spc="114" dirty="0">
                <a:latin typeface="Trebuchet MS"/>
                <a:cs typeface="Trebuchet MS"/>
              </a:rPr>
              <a:t> </a:t>
            </a:r>
            <a:r>
              <a:rPr sz="1250" b="1" spc="-10" dirty="0">
                <a:latin typeface="Trebuchet MS"/>
                <a:cs typeface="Trebuchet MS"/>
              </a:rPr>
              <a:t>Vision:</a:t>
            </a:r>
            <a:endParaRPr sz="125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1050"/>
              </a:spcBef>
              <a:buChar char="•"/>
              <a:tabLst>
                <a:tab pos="90170" algn="l"/>
              </a:tabLst>
            </a:pPr>
            <a:r>
              <a:rPr sz="1100" spc="45" dirty="0">
                <a:latin typeface="Trebuchet MS"/>
                <a:cs typeface="Trebuchet MS"/>
              </a:rPr>
              <a:t>Customer</a:t>
            </a:r>
            <a:r>
              <a:rPr sz="1100" spc="-2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mobile</a:t>
            </a:r>
            <a:r>
              <a:rPr sz="1100" spc="-2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app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Online</a:t>
            </a:r>
            <a:r>
              <a:rPr sz="1100" spc="10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reservation</a:t>
            </a:r>
            <a:r>
              <a:rPr sz="1100" spc="11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system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0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Loyalty</a:t>
            </a:r>
            <a:r>
              <a:rPr sz="1100" spc="15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program</a:t>
            </a:r>
            <a:r>
              <a:rPr sz="1100" spc="15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integration</a:t>
            </a:r>
            <a:endParaRPr sz="1100">
              <a:latin typeface="Trebuchet MS"/>
              <a:cs typeface="Trebuchet MS"/>
            </a:endParaRPr>
          </a:p>
          <a:p>
            <a:pPr marL="90170" indent="-85725">
              <a:lnSpc>
                <a:spcPct val="100000"/>
              </a:lnSpc>
              <a:spcBef>
                <a:spcPts val="605"/>
              </a:spcBef>
              <a:buChar char="•"/>
              <a:tabLst>
                <a:tab pos="90170" algn="l"/>
              </a:tabLst>
            </a:pPr>
            <a:r>
              <a:rPr sz="1100" dirty="0">
                <a:latin typeface="Trebuchet MS"/>
                <a:cs typeface="Trebuchet MS"/>
              </a:rPr>
              <a:t>Multi-restaurant</a:t>
            </a:r>
            <a:r>
              <a:rPr sz="1100" spc="34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support</a:t>
            </a:r>
            <a:endParaRPr sz="1100">
              <a:latin typeface="Trebuchet MS"/>
              <a:cs typeface="Trebuchet MS"/>
            </a:endParaRPr>
          </a:p>
          <a:p>
            <a:pPr marL="12700" marR="481330" indent="-8255">
              <a:lnSpc>
                <a:spcPct val="121300"/>
              </a:lnSpc>
              <a:spcBef>
                <a:spcPts val="320"/>
              </a:spcBef>
              <a:buChar char="•"/>
              <a:tabLst>
                <a:tab pos="90170" algn="l"/>
              </a:tabLst>
            </a:pPr>
            <a:r>
              <a:rPr sz="1100" spc="50" dirty="0">
                <a:latin typeface="Trebuchet MS"/>
                <a:cs typeface="Trebuchet MS"/>
              </a:rPr>
              <a:t>	AI-</a:t>
            </a:r>
            <a:r>
              <a:rPr sz="1100" dirty="0">
                <a:latin typeface="Trebuchet MS"/>
                <a:cs typeface="Trebuchet MS"/>
              </a:rPr>
              <a:t>powered</a:t>
            </a:r>
            <a:r>
              <a:rPr sz="1100" spc="18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demand forecasting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object 2"/>
          <p:cNvSpPr/>
          <p:nvPr/>
        </p:nvSpPr>
        <p:spPr>
          <a:xfrm>
            <a:off x="116953" y="175423"/>
            <a:ext cx="7322580" cy="976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70" y="0"/>
                </a:lnTo>
                <a:lnTo>
                  <a:pt x="21570" y="21577"/>
                </a:lnTo>
                <a:lnTo>
                  <a:pt x="30" y="21577"/>
                </a:lnTo>
                <a:lnTo>
                  <a:pt x="30" y="23"/>
                </a:lnTo>
                <a:lnTo>
                  <a:pt x="21570" y="23"/>
                </a:lnTo>
                <a:lnTo>
                  <a:pt x="2157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5E7E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4"/>
          <p:cNvSpPr txBox="1">
            <a:spLocks noGrp="1"/>
          </p:cNvSpPr>
          <p:nvPr>
            <p:ph type="title"/>
          </p:nvPr>
        </p:nvSpPr>
        <p:spPr>
          <a:xfrm>
            <a:off x="2453210" y="1230528"/>
            <a:ext cx="2650491" cy="611506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defRPr sz="3800" spc="100">
                <a:solidFill>
                  <a:srgbClr val="16A34A"/>
                </a:solidFill>
              </a:defRPr>
            </a:pPr>
            <a:r>
              <a:t>Thank</a:t>
            </a:r>
            <a:r>
              <a:rPr spc="-300"/>
              <a:t> </a:t>
            </a:r>
            <a:r>
              <a:rPr spc="-100"/>
              <a:t>You!</a:t>
            </a:r>
          </a:p>
        </p:txBody>
      </p:sp>
      <p:sp>
        <p:nvSpPr>
          <p:cNvPr id="960" name="object 5"/>
          <p:cNvSpPr txBox="1"/>
          <p:nvPr/>
        </p:nvSpPr>
        <p:spPr>
          <a:xfrm>
            <a:off x="1497882" y="2148383"/>
            <a:ext cx="4561206" cy="119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00"/>
              </a:spcBef>
              <a:defRPr sz="1600" b="1" spc="10"/>
            </a:pPr>
            <a:r>
              <a:rPr dirty="0"/>
              <a:t>Restaurant Ordering</a:t>
            </a:r>
            <a:r>
              <a:rPr spc="15" dirty="0"/>
              <a:t> </a:t>
            </a:r>
            <a:r>
              <a:rPr dirty="0"/>
              <a:t>and </a:t>
            </a:r>
            <a:r>
              <a:rPr spc="60" dirty="0"/>
              <a:t>Management</a:t>
            </a:r>
            <a:r>
              <a:rPr spc="15" dirty="0"/>
              <a:t> </a:t>
            </a:r>
            <a:r>
              <a:rPr spc="70" dirty="0"/>
              <a:t>System</a:t>
            </a:r>
          </a:p>
          <a:p>
            <a:pPr algn="ctr">
              <a:spcBef>
                <a:spcPts val="1200"/>
              </a:spcBef>
              <a:defRPr sz="1600" spc="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Prototype</a:t>
            </a:r>
            <a:r>
              <a:rPr spc="260" dirty="0"/>
              <a:t> </a:t>
            </a:r>
            <a:r>
              <a:rPr dirty="0"/>
              <a:t>Presentation</a:t>
            </a:r>
            <a:r>
              <a:rPr spc="265" dirty="0"/>
              <a:t> </a:t>
            </a:r>
            <a:r>
              <a:rPr spc="-10" dirty="0"/>
              <a:t>Complete</a:t>
            </a:r>
          </a:p>
          <a:p>
            <a:pPr>
              <a:defRPr sz="16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10" dirty="0"/>
          </a:p>
          <a:p>
            <a:pPr>
              <a:spcBef>
                <a:spcPts val="400"/>
              </a:spcBef>
              <a:defRPr sz="16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pc="-1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Architecture to Code Mapping</a:t>
            </a:r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3" y="1841500"/>
            <a:ext cx="6601746" cy="1771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53" y="3876680"/>
            <a:ext cx="6668431" cy="2038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2" y="6155787"/>
            <a:ext cx="6535063" cy="1895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bject 2"/>
          <p:cNvSpPr txBox="1">
            <a:spLocks noGrp="1"/>
          </p:cNvSpPr>
          <p:nvPr>
            <p:ph type="title"/>
          </p:nvPr>
        </p:nvSpPr>
        <p:spPr>
          <a:xfrm>
            <a:off x="501650" y="701737"/>
            <a:ext cx="5245680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  <a:defRPr spc="100"/>
            </a:pPr>
            <a:r>
              <a:t>API</a:t>
            </a:r>
            <a:r>
              <a:rPr spc="-200"/>
              <a:t> </a:t>
            </a:r>
            <a:r>
              <a:rPr spc="0"/>
              <a:t>Integration</a:t>
            </a:r>
            <a:r>
              <a:rPr spc="-200"/>
              <a:t> </a:t>
            </a:r>
            <a:r>
              <a:t>Examples</a:t>
            </a:r>
          </a:p>
        </p:txBody>
      </p:sp>
      <p:grpSp>
        <p:nvGrpSpPr>
          <p:cNvPr id="274" name="object 3"/>
          <p:cNvGrpSpPr/>
          <p:nvPr/>
        </p:nvGrpSpPr>
        <p:grpSpPr>
          <a:xfrm>
            <a:off x="615299" y="1853515"/>
            <a:ext cx="6325901" cy="1261112"/>
            <a:chOff x="0" y="0"/>
            <a:chExt cx="6325899" cy="1261111"/>
          </a:xfrm>
        </p:grpSpPr>
        <p:sp>
          <p:nvSpPr>
            <p:cNvPr id="272" name="object 4"/>
            <p:cNvSpPr/>
            <p:nvPr/>
          </p:nvSpPr>
          <p:spPr>
            <a:xfrm>
              <a:off x="0" y="0"/>
              <a:ext cx="6325900" cy="1261112"/>
            </a:xfrm>
            <a:prstGeom prst="rect">
              <a:avLst/>
            </a:pr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object 5"/>
            <p:cNvSpPr/>
            <p:nvPr/>
          </p:nvSpPr>
          <p:spPr>
            <a:xfrm>
              <a:off x="0" y="0"/>
              <a:ext cx="40682" cy="1261112"/>
            </a:xfrm>
            <a:prstGeom prst="rect">
              <a:avLst/>
            </a:prstGeom>
            <a:solidFill>
              <a:srgbClr val="3B82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7" name="object 6"/>
          <p:cNvGrpSpPr/>
          <p:nvPr/>
        </p:nvGrpSpPr>
        <p:grpSpPr>
          <a:xfrm>
            <a:off x="615299" y="3358712"/>
            <a:ext cx="6325901" cy="1261112"/>
            <a:chOff x="0" y="0"/>
            <a:chExt cx="6325899" cy="1261111"/>
          </a:xfrm>
        </p:grpSpPr>
        <p:sp>
          <p:nvSpPr>
            <p:cNvPr id="275" name="object 7"/>
            <p:cNvSpPr/>
            <p:nvPr/>
          </p:nvSpPr>
          <p:spPr>
            <a:xfrm>
              <a:off x="0" y="0"/>
              <a:ext cx="6325900" cy="1261112"/>
            </a:xfrm>
            <a:prstGeom prst="rect">
              <a:avLst/>
            </a:pr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object 8"/>
            <p:cNvSpPr/>
            <p:nvPr/>
          </p:nvSpPr>
          <p:spPr>
            <a:xfrm>
              <a:off x="0" y="0"/>
              <a:ext cx="40682" cy="1261112"/>
            </a:xfrm>
            <a:prstGeom prst="rect">
              <a:avLst/>
            </a:prstGeom>
            <a:solidFill>
              <a:srgbClr val="22C5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1" name="object 9"/>
          <p:cNvGrpSpPr/>
          <p:nvPr/>
        </p:nvGrpSpPr>
        <p:grpSpPr>
          <a:xfrm>
            <a:off x="615299" y="4863912"/>
            <a:ext cx="6325901" cy="1505198"/>
            <a:chOff x="0" y="0"/>
            <a:chExt cx="6325899" cy="1505196"/>
          </a:xfrm>
        </p:grpSpPr>
        <p:sp>
          <p:nvSpPr>
            <p:cNvPr id="278" name="object 10"/>
            <p:cNvSpPr/>
            <p:nvPr/>
          </p:nvSpPr>
          <p:spPr>
            <a:xfrm>
              <a:off x="0" y="0"/>
              <a:ext cx="6325900" cy="1505197"/>
            </a:xfrm>
            <a:prstGeom prst="rect">
              <a:avLst/>
            </a:prstGeom>
            <a:solidFill>
              <a:srgbClr val="FAF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object 11"/>
            <p:cNvSpPr/>
            <p:nvPr/>
          </p:nvSpPr>
          <p:spPr>
            <a:xfrm>
              <a:off x="0" y="0"/>
              <a:ext cx="40682" cy="1505197"/>
            </a:xfrm>
            <a:prstGeom prst="rect">
              <a:avLst/>
            </a:prstGeom>
            <a:solidFill>
              <a:srgbClr val="A855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object 12"/>
            <p:cNvSpPr/>
            <p:nvPr/>
          </p:nvSpPr>
          <p:spPr>
            <a:xfrm>
              <a:off x="284766" y="528852"/>
              <a:ext cx="6041133" cy="5695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2" name="object 13"/>
          <p:cNvSpPr txBox="1"/>
          <p:nvPr/>
        </p:nvSpPr>
        <p:spPr>
          <a:xfrm>
            <a:off x="602600" y="1416196"/>
            <a:ext cx="63392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Client-Server</a:t>
            </a:r>
            <a:r>
              <a:rPr spc="340"/>
              <a:t> </a:t>
            </a:r>
            <a:r>
              <a:rPr spc="-10"/>
              <a:t>Communication</a:t>
            </a:r>
          </a:p>
          <a:p>
            <a:pPr>
              <a:spcBef>
                <a:spcPts val="1000"/>
              </a:spcBef>
              <a:defRPr sz="1600"/>
            </a:pPr>
            <a:endParaRPr spc="-10"/>
          </a:p>
          <a:p>
            <a:pPr indent="297179">
              <a:defRPr sz="1400" b="1"/>
            </a:pPr>
            <a:r>
              <a:t>Order</a:t>
            </a:r>
            <a:r>
              <a:rPr spc="45"/>
              <a:t> </a:t>
            </a:r>
            <a:r>
              <a:t>Creation</a:t>
            </a:r>
            <a:r>
              <a:rPr spc="50"/>
              <a:t> </a:t>
            </a:r>
            <a:r>
              <a:rPr spc="-20"/>
              <a:t>Flow</a:t>
            </a:r>
          </a:p>
        </p:txBody>
      </p:sp>
      <p:sp>
        <p:nvSpPr>
          <p:cNvPr id="283" name="object 14"/>
          <p:cNvSpPr txBox="1"/>
          <p:nvPr/>
        </p:nvSpPr>
        <p:spPr>
          <a:xfrm>
            <a:off x="900066" y="2382368"/>
            <a:ext cx="6041392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1920">
              <a:spcBef>
                <a:spcPts val="900"/>
              </a:spcBef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order_service.dart</a:t>
            </a:r>
            <a:r>
              <a:rPr spc="5"/>
              <a:t> </a:t>
            </a:r>
            <a:r>
              <a:t>→</a:t>
            </a:r>
            <a:r>
              <a:rPr spc="5"/>
              <a:t> </a:t>
            </a:r>
            <a:r>
              <a:t>createOrder()</a:t>
            </a:r>
            <a:r>
              <a:rPr spc="5"/>
              <a:t> </a:t>
            </a:r>
            <a:r>
              <a:t>→</a:t>
            </a:r>
            <a:r>
              <a:rPr spc="5"/>
              <a:t> </a:t>
            </a:r>
            <a:r>
              <a:t>POST</a:t>
            </a:r>
            <a:r>
              <a:rPr spc="5"/>
              <a:t> </a:t>
            </a:r>
            <a:r>
              <a:t>/api/orders</a:t>
            </a:r>
            <a:r>
              <a:rPr spc="5"/>
              <a:t> </a:t>
            </a:r>
            <a:r>
              <a:t>→</a:t>
            </a:r>
            <a:r>
              <a:rPr spc="5"/>
              <a:t> </a:t>
            </a:r>
            <a:r>
              <a:t>orderController.js</a:t>
            </a:r>
            <a:r>
              <a:rPr spc="5"/>
              <a:t> </a:t>
            </a:r>
            <a:r>
              <a:rPr spc="-50"/>
              <a:t>→</a:t>
            </a:r>
          </a:p>
          <a:p>
            <a:pPr indent="121920">
              <a:spcBef>
                <a:spcPts val="100"/>
              </a:spcBef>
              <a:defRPr sz="900" spc="-1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MongoDB</a:t>
            </a:r>
          </a:p>
        </p:txBody>
      </p:sp>
      <p:sp>
        <p:nvSpPr>
          <p:cNvPr id="284" name="object 15"/>
          <p:cNvSpPr txBox="1"/>
          <p:nvPr/>
        </p:nvSpPr>
        <p:spPr>
          <a:xfrm>
            <a:off x="655981" y="3540509"/>
            <a:ext cx="628523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43840">
              <a:defRPr sz="1400" b="1"/>
            </a:pPr>
            <a:r>
              <a:t>Table</a:t>
            </a:r>
            <a:r>
              <a:rPr spc="-25"/>
              <a:t> </a:t>
            </a:r>
            <a:r>
              <a:rPr spc="70"/>
              <a:t>Assignment</a:t>
            </a:r>
            <a:r>
              <a:rPr spc="-20"/>
              <a:t> Flow</a:t>
            </a:r>
          </a:p>
        </p:txBody>
      </p:sp>
      <p:sp>
        <p:nvSpPr>
          <p:cNvPr id="285" name="object 16"/>
          <p:cNvSpPr txBox="1"/>
          <p:nvPr/>
        </p:nvSpPr>
        <p:spPr>
          <a:xfrm>
            <a:off x="900066" y="3887566"/>
            <a:ext cx="6041392" cy="266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1920">
              <a:spcBef>
                <a:spcPts val="900"/>
              </a:spcBef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table_service.dart</a:t>
            </a:r>
            <a:r>
              <a:rPr spc="5"/>
              <a:t> </a:t>
            </a:r>
            <a:r>
              <a:t>→</a:t>
            </a:r>
            <a:r>
              <a:rPr spc="5"/>
              <a:t> </a:t>
            </a:r>
            <a:r>
              <a:t>assignServer()</a:t>
            </a:r>
            <a:r>
              <a:rPr spc="5"/>
              <a:t> </a:t>
            </a:r>
            <a:r>
              <a:t>→</a:t>
            </a:r>
            <a:r>
              <a:rPr spc="5"/>
              <a:t> </a:t>
            </a:r>
            <a:r>
              <a:t>PUT</a:t>
            </a:r>
            <a:r>
              <a:rPr spc="5"/>
              <a:t> </a:t>
            </a:r>
            <a:r>
              <a:t>/api/tables</a:t>
            </a:r>
            <a:r>
              <a:rPr spc="5"/>
              <a:t> </a:t>
            </a:r>
            <a:r>
              <a:t>→</a:t>
            </a:r>
            <a:r>
              <a:rPr spc="5"/>
              <a:t> </a:t>
            </a:r>
            <a:r>
              <a:t>tableController.js</a:t>
            </a:r>
            <a:r>
              <a:rPr spc="5"/>
              <a:t> </a:t>
            </a:r>
            <a:r>
              <a:rPr spc="-50"/>
              <a:t>→</a:t>
            </a:r>
          </a:p>
          <a:p>
            <a:pPr indent="121920">
              <a:spcBef>
                <a:spcPts val="100"/>
              </a:spcBef>
              <a:defRPr sz="900" spc="-1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MongoDB</a:t>
            </a:r>
          </a:p>
        </p:txBody>
      </p:sp>
      <p:sp>
        <p:nvSpPr>
          <p:cNvPr id="286" name="object 17"/>
          <p:cNvSpPr txBox="1"/>
          <p:nvPr/>
        </p:nvSpPr>
        <p:spPr>
          <a:xfrm>
            <a:off x="655981" y="5045706"/>
            <a:ext cx="6285230" cy="103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43840">
              <a:defRPr sz="1400" b="1" spc="50"/>
            </a:pPr>
            <a:r>
              <a:t>Real-</a:t>
            </a:r>
            <a:r>
              <a:rPr spc="0"/>
              <a:t>time</a:t>
            </a:r>
            <a:r>
              <a:rPr spc="60"/>
              <a:t> </a:t>
            </a:r>
            <a:r>
              <a:rPr spc="0"/>
              <a:t>Kitchen</a:t>
            </a:r>
            <a:r>
              <a:rPr spc="60"/>
              <a:t> </a:t>
            </a:r>
            <a:r>
              <a:rPr spc="55"/>
              <a:t>Updates</a:t>
            </a:r>
          </a:p>
          <a:p>
            <a:pPr>
              <a:spcBef>
                <a:spcPts val="100"/>
              </a:spcBef>
              <a:defRPr sz="1400"/>
            </a:pPr>
            <a:endParaRPr spc="55"/>
          </a:p>
          <a:p>
            <a:pPr marR="493394" indent="365759">
              <a:lnSpc>
                <a:spcPct val="1124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kitchen_order_screen.dart</a:t>
            </a:r>
            <a:r>
              <a:rPr spc="-5"/>
              <a:t> </a:t>
            </a:r>
            <a:r>
              <a:t>←</a:t>
            </a:r>
            <a:r>
              <a:rPr spc="5"/>
              <a:t> </a:t>
            </a:r>
            <a:r>
              <a:t>WebSocket</a:t>
            </a:r>
            <a:r>
              <a:rPr spc="5"/>
              <a:t> </a:t>
            </a:r>
            <a:r>
              <a:t>(planned)</a:t>
            </a:r>
            <a:r>
              <a:rPr spc="5"/>
              <a:t> </a:t>
            </a:r>
            <a:r>
              <a:t>←</a:t>
            </a:r>
            <a:r>
              <a:rPr spc="5"/>
              <a:t> </a:t>
            </a:r>
            <a:r>
              <a:t>Node.js</a:t>
            </a:r>
            <a:r>
              <a:rPr spc="5"/>
              <a:t> </a:t>
            </a:r>
            <a:r>
              <a:t>Server</a:t>
            </a:r>
            <a:r>
              <a:rPr spc="5"/>
              <a:t> </a:t>
            </a:r>
            <a:r>
              <a:t>←</a:t>
            </a:r>
            <a:r>
              <a:rPr spc="5"/>
              <a:t> </a:t>
            </a:r>
            <a:r>
              <a:rPr spc="-10"/>
              <a:t>MongoDB Changes</a:t>
            </a:r>
          </a:p>
          <a:p>
            <a:pPr>
              <a:spcBef>
                <a:spcPts val="600"/>
              </a:spcBef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endParaRPr spc="-10"/>
          </a:p>
          <a:p>
            <a:pPr indent="243840">
              <a:defRPr sz="900" spc="20">
                <a:solidFill>
                  <a:srgbClr val="4B5563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*WebSocket</a:t>
            </a:r>
            <a:r>
              <a:rPr spc="75"/>
              <a:t> </a:t>
            </a:r>
            <a:r>
              <a:t>implementation</a:t>
            </a:r>
            <a:r>
              <a:rPr spc="80"/>
              <a:t> </a:t>
            </a:r>
            <a:r>
              <a:t>planned</a:t>
            </a:r>
            <a:r>
              <a:rPr spc="80"/>
              <a:t> </a:t>
            </a:r>
            <a:r>
              <a:rPr spc="50"/>
              <a:t>for</a:t>
            </a:r>
            <a:r>
              <a:rPr spc="80"/>
              <a:t> </a:t>
            </a:r>
            <a:r>
              <a:t>real-time</a:t>
            </a:r>
            <a:r>
              <a:rPr spc="80"/>
              <a:t> </a:t>
            </a:r>
            <a:r>
              <a:rPr spc="-10"/>
              <a:t>updates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object 2"/>
          <p:cNvSpPr txBox="1">
            <a:spLocks noGrp="1"/>
          </p:cNvSpPr>
          <p:nvPr>
            <p:ph type="title"/>
          </p:nvPr>
        </p:nvSpPr>
        <p:spPr>
          <a:xfrm>
            <a:off x="506030" y="702192"/>
            <a:ext cx="5245681" cy="2059471"/>
          </a:xfrm>
          <a:prstGeom prst="rect">
            <a:avLst/>
          </a:prstGeom>
        </p:spPr>
        <p:txBody>
          <a:bodyPr lIns="0" tIns="0" rIns="0" bIns="0"/>
          <a:lstStyle/>
          <a:p>
            <a:pPr indent="12700">
              <a:spcBef>
                <a:spcPts val="100"/>
              </a:spcBef>
            </a:pPr>
            <a:r>
              <a:t>Technology</a:t>
            </a:r>
            <a:r>
              <a:rPr spc="-200"/>
              <a:t> </a:t>
            </a:r>
            <a:r>
              <a:rPr spc="100"/>
              <a:t>Stack</a:t>
            </a:r>
          </a:p>
        </p:txBody>
      </p:sp>
      <p:sp>
        <p:nvSpPr>
          <p:cNvPr id="289" name="object 3"/>
          <p:cNvSpPr txBox="1"/>
          <p:nvPr/>
        </p:nvSpPr>
        <p:spPr>
          <a:xfrm>
            <a:off x="602599" y="1416192"/>
            <a:ext cx="279273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>
                <a:solidFill>
                  <a:srgbClr val="1D4ED8"/>
                </a:solidFill>
              </a:defRPr>
            </a:pPr>
            <a:r>
              <a:t>Complete</a:t>
            </a:r>
            <a:r>
              <a:rPr spc="215"/>
              <a:t> </a:t>
            </a:r>
            <a:r>
              <a:t>Technology</a:t>
            </a:r>
            <a:r>
              <a:rPr spc="215"/>
              <a:t> </a:t>
            </a:r>
            <a:r>
              <a:rPr spc="95"/>
              <a:t>Stack</a:t>
            </a:r>
          </a:p>
        </p:txBody>
      </p:sp>
      <p:grpSp>
        <p:nvGrpSpPr>
          <p:cNvPr id="295" name="object 4"/>
          <p:cNvGrpSpPr/>
          <p:nvPr/>
        </p:nvGrpSpPr>
        <p:grpSpPr>
          <a:xfrm>
            <a:off x="615299" y="1853515"/>
            <a:ext cx="1947604" cy="2054393"/>
            <a:chOff x="0" y="0"/>
            <a:chExt cx="1947603" cy="2054391"/>
          </a:xfrm>
        </p:grpSpPr>
        <p:sp>
          <p:nvSpPr>
            <p:cNvPr id="290" name="object 5"/>
            <p:cNvSpPr/>
            <p:nvPr/>
          </p:nvSpPr>
          <p:spPr>
            <a:xfrm>
              <a:off x="10170" y="10170"/>
              <a:ext cx="1927264" cy="203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7" y="0"/>
                  </a:moveTo>
                  <a:lnTo>
                    <a:pt x="913" y="0"/>
                  </a:lnTo>
                  <a:lnTo>
                    <a:pt x="557" y="68"/>
                  </a:lnTo>
                  <a:lnTo>
                    <a:pt x="267" y="253"/>
                  </a:lnTo>
                  <a:lnTo>
                    <a:pt x="72" y="528"/>
                  </a:lnTo>
                  <a:lnTo>
                    <a:pt x="0" y="864"/>
                  </a:lnTo>
                  <a:lnTo>
                    <a:pt x="0" y="20736"/>
                  </a:lnTo>
                  <a:lnTo>
                    <a:pt x="72" y="21072"/>
                  </a:lnTo>
                  <a:lnTo>
                    <a:pt x="267" y="21347"/>
                  </a:lnTo>
                  <a:lnTo>
                    <a:pt x="557" y="21532"/>
                  </a:lnTo>
                  <a:lnTo>
                    <a:pt x="913" y="21600"/>
                  </a:lnTo>
                  <a:lnTo>
                    <a:pt x="20687" y="21600"/>
                  </a:lnTo>
                  <a:lnTo>
                    <a:pt x="21043" y="21532"/>
                  </a:lnTo>
                  <a:lnTo>
                    <a:pt x="21333" y="21347"/>
                  </a:lnTo>
                  <a:lnTo>
                    <a:pt x="21528" y="21072"/>
                  </a:lnTo>
                  <a:lnTo>
                    <a:pt x="21600" y="20736"/>
                  </a:lnTo>
                  <a:lnTo>
                    <a:pt x="21600" y="864"/>
                  </a:lnTo>
                  <a:lnTo>
                    <a:pt x="21528" y="528"/>
                  </a:lnTo>
                  <a:lnTo>
                    <a:pt x="21333" y="253"/>
                  </a:lnTo>
                  <a:lnTo>
                    <a:pt x="21043" y="68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EFF6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93" name="object 6"/>
            <p:cNvGrpSpPr/>
            <p:nvPr/>
          </p:nvGrpSpPr>
          <p:grpSpPr>
            <a:xfrm>
              <a:off x="-1" y="0"/>
              <a:ext cx="1947605" cy="2054392"/>
              <a:chOff x="0" y="0"/>
              <a:chExt cx="1947603" cy="2054391"/>
            </a:xfrm>
          </p:grpSpPr>
          <p:sp>
            <p:nvSpPr>
              <p:cNvPr id="291" name="Shape"/>
              <p:cNvSpPr/>
              <p:nvPr/>
            </p:nvSpPr>
            <p:spPr>
              <a:xfrm>
                <a:off x="0" y="0"/>
                <a:ext cx="1903473" cy="20543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7" y="0"/>
                    </a:moveTo>
                    <a:lnTo>
                      <a:pt x="924" y="0"/>
                    </a:lnTo>
                    <a:lnTo>
                      <a:pt x="564" y="67"/>
                    </a:lnTo>
                    <a:lnTo>
                      <a:pt x="271" y="251"/>
                    </a:lnTo>
                    <a:lnTo>
                      <a:pt x="73" y="522"/>
                    </a:lnTo>
                    <a:lnTo>
                      <a:pt x="0" y="855"/>
                    </a:lnTo>
                    <a:lnTo>
                      <a:pt x="0" y="20745"/>
                    </a:lnTo>
                    <a:lnTo>
                      <a:pt x="73" y="21078"/>
                    </a:lnTo>
                    <a:lnTo>
                      <a:pt x="271" y="21349"/>
                    </a:lnTo>
                    <a:lnTo>
                      <a:pt x="564" y="21533"/>
                    </a:lnTo>
                    <a:lnTo>
                      <a:pt x="924" y="21600"/>
                    </a:lnTo>
                    <a:lnTo>
                      <a:pt x="21177" y="21600"/>
                    </a:lnTo>
                    <a:lnTo>
                      <a:pt x="21536" y="21533"/>
                    </a:lnTo>
                    <a:lnTo>
                      <a:pt x="21600" y="21493"/>
                    </a:lnTo>
                    <a:lnTo>
                      <a:pt x="924" y="21493"/>
                    </a:lnTo>
                    <a:lnTo>
                      <a:pt x="609" y="21434"/>
                    </a:lnTo>
                    <a:lnTo>
                      <a:pt x="352" y="21274"/>
                    </a:lnTo>
                    <a:lnTo>
                      <a:pt x="179" y="21036"/>
                    </a:lnTo>
                    <a:lnTo>
                      <a:pt x="115" y="20745"/>
                    </a:lnTo>
                    <a:lnTo>
                      <a:pt x="115" y="855"/>
                    </a:lnTo>
                    <a:lnTo>
                      <a:pt x="179" y="564"/>
                    </a:lnTo>
                    <a:lnTo>
                      <a:pt x="352" y="326"/>
                    </a:lnTo>
                    <a:lnTo>
                      <a:pt x="609" y="166"/>
                    </a:lnTo>
                    <a:lnTo>
                      <a:pt x="924" y="107"/>
                    </a:lnTo>
                    <a:lnTo>
                      <a:pt x="21600" y="107"/>
                    </a:lnTo>
                    <a:lnTo>
                      <a:pt x="21536" y="67"/>
                    </a:lnTo>
                    <a:lnTo>
                      <a:pt x="2117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2" name="Shape"/>
              <p:cNvSpPr/>
              <p:nvPr/>
            </p:nvSpPr>
            <p:spPr>
              <a:xfrm>
                <a:off x="1866176" y="10170"/>
                <a:ext cx="81428" cy="203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4" y="0"/>
                    </a:moveTo>
                    <a:lnTo>
                      <a:pt x="0" y="0"/>
                    </a:lnTo>
                    <a:lnTo>
                      <a:pt x="7357" y="59"/>
                    </a:lnTo>
                    <a:lnTo>
                      <a:pt x="13366" y="221"/>
                    </a:lnTo>
                    <a:lnTo>
                      <a:pt x="17417" y="462"/>
                    </a:lnTo>
                    <a:lnTo>
                      <a:pt x="18902" y="756"/>
                    </a:lnTo>
                    <a:lnTo>
                      <a:pt x="18902" y="20844"/>
                    </a:lnTo>
                    <a:lnTo>
                      <a:pt x="17417" y="21138"/>
                    </a:lnTo>
                    <a:lnTo>
                      <a:pt x="13366" y="21379"/>
                    </a:lnTo>
                    <a:lnTo>
                      <a:pt x="7357" y="21541"/>
                    </a:lnTo>
                    <a:lnTo>
                      <a:pt x="0" y="21600"/>
                    </a:lnTo>
                    <a:lnTo>
                      <a:pt x="9894" y="21600"/>
                    </a:lnTo>
                    <a:lnTo>
                      <a:pt x="15273" y="21455"/>
                    </a:lnTo>
                    <a:lnTo>
                      <a:pt x="19903" y="21180"/>
                    </a:lnTo>
                    <a:lnTo>
                      <a:pt x="21600" y="20844"/>
                    </a:lnTo>
                    <a:lnTo>
                      <a:pt x="21600" y="756"/>
                    </a:lnTo>
                    <a:lnTo>
                      <a:pt x="19903" y="420"/>
                    </a:lnTo>
                    <a:lnTo>
                      <a:pt x="15273" y="145"/>
                    </a:lnTo>
                    <a:lnTo>
                      <a:pt x="9894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4" name="object 7" descr="object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79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6" name="object 8"/>
          <p:cNvSpPr txBox="1"/>
          <p:nvPr/>
        </p:nvSpPr>
        <p:spPr>
          <a:xfrm>
            <a:off x="1040978" y="2045476"/>
            <a:ext cx="84201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1400" b="1" spc="-10">
                <a:solidFill>
                  <a:srgbClr val="1E40AF"/>
                </a:solidFill>
              </a:defRPr>
            </a:lvl1pPr>
          </a:lstStyle>
          <a:p>
            <a:r>
              <a:t>Frontend</a:t>
            </a:r>
          </a:p>
        </p:txBody>
      </p:sp>
      <p:sp>
        <p:nvSpPr>
          <p:cNvPr id="297" name="object 9"/>
          <p:cNvSpPr txBox="1"/>
          <p:nvPr/>
        </p:nvSpPr>
        <p:spPr>
          <a:xfrm>
            <a:off x="788193" y="2473900"/>
            <a:ext cx="549276" cy="127001"/>
          </a:xfrm>
          <a:prstGeom prst="rect">
            <a:avLst/>
          </a:prstGeom>
          <a:solidFill>
            <a:srgbClr val="BFDBF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81280">
              <a:spcBef>
                <a:spcPts val="300"/>
              </a:spcBef>
              <a:defRPr sz="900" spc="65"/>
            </a:lvl1pPr>
          </a:lstStyle>
          <a:p>
            <a:r>
              <a:t>Flutter</a:t>
            </a:r>
          </a:p>
        </p:txBody>
      </p:sp>
      <p:sp>
        <p:nvSpPr>
          <p:cNvPr id="298" name="object 10"/>
          <p:cNvSpPr txBox="1"/>
          <p:nvPr/>
        </p:nvSpPr>
        <p:spPr>
          <a:xfrm>
            <a:off x="1403985" y="2416308"/>
            <a:ext cx="889636" cy="26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12400"/>
              </a:lnSpc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Cross-</a:t>
            </a:r>
            <a:r>
              <a:rPr spc="40"/>
              <a:t>platform </a:t>
            </a:r>
            <a:r>
              <a:rPr spc="-25"/>
              <a:t>UI</a:t>
            </a:r>
          </a:p>
        </p:txBody>
      </p:sp>
      <p:sp>
        <p:nvSpPr>
          <p:cNvPr id="299" name="object 11"/>
          <p:cNvSpPr txBox="1"/>
          <p:nvPr/>
        </p:nvSpPr>
        <p:spPr>
          <a:xfrm>
            <a:off x="788193" y="2921392"/>
            <a:ext cx="417196" cy="127001"/>
          </a:xfrm>
          <a:prstGeom prst="rect">
            <a:avLst/>
          </a:prstGeom>
          <a:solidFill>
            <a:srgbClr val="BFDBF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81280">
              <a:spcBef>
                <a:spcPts val="300"/>
              </a:spcBef>
              <a:defRPr sz="900" spc="-20"/>
            </a:lvl1pPr>
          </a:lstStyle>
          <a:p>
            <a:r>
              <a:t>Dart</a:t>
            </a:r>
          </a:p>
        </p:txBody>
      </p:sp>
      <p:sp>
        <p:nvSpPr>
          <p:cNvPr id="300" name="object 12"/>
          <p:cNvSpPr txBox="1"/>
          <p:nvPr/>
        </p:nvSpPr>
        <p:spPr>
          <a:xfrm>
            <a:off x="1273677" y="2863800"/>
            <a:ext cx="782956" cy="26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5080" indent="12700">
              <a:lnSpc>
                <a:spcPct val="112400"/>
              </a:lnSpc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Programming language</a:t>
            </a:r>
          </a:p>
        </p:txBody>
      </p:sp>
      <p:sp>
        <p:nvSpPr>
          <p:cNvPr id="301" name="object 13"/>
          <p:cNvSpPr txBox="1"/>
          <p:nvPr/>
        </p:nvSpPr>
        <p:spPr>
          <a:xfrm>
            <a:off x="788193" y="3328203"/>
            <a:ext cx="819151" cy="269749"/>
          </a:xfrm>
          <a:prstGeom prst="rect">
            <a:avLst/>
          </a:prstGeom>
          <a:solidFill>
            <a:srgbClr val="BFDBF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52095" indent="81280">
              <a:lnSpc>
                <a:spcPct val="112400"/>
              </a:lnSpc>
              <a:spcBef>
                <a:spcPts val="100"/>
              </a:spcBef>
              <a:defRPr sz="900" spc="-10"/>
            </a:pPr>
            <a:r>
              <a:t>Material </a:t>
            </a:r>
            <a:r>
              <a:rPr spc="45"/>
              <a:t>Design</a:t>
            </a:r>
          </a:p>
        </p:txBody>
      </p:sp>
      <p:sp>
        <p:nvSpPr>
          <p:cNvPr id="302" name="object 14"/>
          <p:cNvSpPr txBox="1"/>
          <p:nvPr/>
        </p:nvSpPr>
        <p:spPr>
          <a:xfrm>
            <a:off x="1675720" y="3370388"/>
            <a:ext cx="72580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200"/>
              </a:spcBef>
              <a:defRPr sz="900" spc="-25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UI</a:t>
            </a:r>
          </a:p>
          <a:p>
            <a:pPr indent="12700">
              <a:spcBef>
                <a:spcPts val="100"/>
              </a:spcBef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components</a:t>
            </a:r>
          </a:p>
        </p:txBody>
      </p:sp>
      <p:grpSp>
        <p:nvGrpSpPr>
          <p:cNvPr id="308" name="object 15"/>
          <p:cNvGrpSpPr/>
          <p:nvPr/>
        </p:nvGrpSpPr>
        <p:grpSpPr>
          <a:xfrm>
            <a:off x="2806989" y="1853515"/>
            <a:ext cx="1942519" cy="2054393"/>
            <a:chOff x="0" y="0"/>
            <a:chExt cx="1942518" cy="2054391"/>
          </a:xfrm>
        </p:grpSpPr>
        <p:sp>
          <p:nvSpPr>
            <p:cNvPr id="303" name="object 16"/>
            <p:cNvSpPr/>
            <p:nvPr/>
          </p:nvSpPr>
          <p:spPr>
            <a:xfrm>
              <a:off x="10170" y="10170"/>
              <a:ext cx="1922181" cy="203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7" y="0"/>
                  </a:moveTo>
                  <a:lnTo>
                    <a:pt x="913" y="0"/>
                  </a:lnTo>
                  <a:lnTo>
                    <a:pt x="557" y="68"/>
                  </a:lnTo>
                  <a:lnTo>
                    <a:pt x="267" y="253"/>
                  </a:lnTo>
                  <a:lnTo>
                    <a:pt x="72" y="528"/>
                  </a:lnTo>
                  <a:lnTo>
                    <a:pt x="0" y="864"/>
                  </a:lnTo>
                  <a:lnTo>
                    <a:pt x="0" y="20736"/>
                  </a:lnTo>
                  <a:lnTo>
                    <a:pt x="72" y="21072"/>
                  </a:lnTo>
                  <a:lnTo>
                    <a:pt x="267" y="21347"/>
                  </a:lnTo>
                  <a:lnTo>
                    <a:pt x="557" y="21532"/>
                  </a:lnTo>
                  <a:lnTo>
                    <a:pt x="913" y="21600"/>
                  </a:lnTo>
                  <a:lnTo>
                    <a:pt x="20687" y="21600"/>
                  </a:lnTo>
                  <a:lnTo>
                    <a:pt x="21043" y="21532"/>
                  </a:lnTo>
                  <a:lnTo>
                    <a:pt x="21333" y="21347"/>
                  </a:lnTo>
                  <a:lnTo>
                    <a:pt x="21528" y="21072"/>
                  </a:lnTo>
                  <a:lnTo>
                    <a:pt x="21600" y="20736"/>
                  </a:lnTo>
                  <a:lnTo>
                    <a:pt x="21600" y="864"/>
                  </a:lnTo>
                  <a:lnTo>
                    <a:pt x="21528" y="528"/>
                  </a:lnTo>
                  <a:lnTo>
                    <a:pt x="21333" y="253"/>
                  </a:lnTo>
                  <a:lnTo>
                    <a:pt x="21043" y="68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F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06" name="object 17"/>
            <p:cNvGrpSpPr/>
            <p:nvPr/>
          </p:nvGrpSpPr>
          <p:grpSpPr>
            <a:xfrm>
              <a:off x="0" y="0"/>
              <a:ext cx="1942519" cy="2054392"/>
              <a:chOff x="0" y="0"/>
              <a:chExt cx="1942518" cy="2054391"/>
            </a:xfrm>
          </p:grpSpPr>
          <p:sp>
            <p:nvSpPr>
              <p:cNvPr id="304" name="Shape"/>
              <p:cNvSpPr/>
              <p:nvPr/>
            </p:nvSpPr>
            <p:spPr>
              <a:xfrm>
                <a:off x="0" y="0"/>
                <a:ext cx="1898504" cy="20543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7" y="0"/>
                    </a:moveTo>
                    <a:lnTo>
                      <a:pt x="924" y="0"/>
                    </a:lnTo>
                    <a:lnTo>
                      <a:pt x="564" y="67"/>
                    </a:lnTo>
                    <a:lnTo>
                      <a:pt x="271" y="251"/>
                    </a:lnTo>
                    <a:lnTo>
                      <a:pt x="73" y="522"/>
                    </a:lnTo>
                    <a:lnTo>
                      <a:pt x="0" y="855"/>
                    </a:lnTo>
                    <a:lnTo>
                      <a:pt x="0" y="20745"/>
                    </a:lnTo>
                    <a:lnTo>
                      <a:pt x="73" y="21078"/>
                    </a:lnTo>
                    <a:lnTo>
                      <a:pt x="271" y="21349"/>
                    </a:lnTo>
                    <a:lnTo>
                      <a:pt x="564" y="21533"/>
                    </a:lnTo>
                    <a:lnTo>
                      <a:pt x="924" y="21600"/>
                    </a:lnTo>
                    <a:lnTo>
                      <a:pt x="21177" y="21600"/>
                    </a:lnTo>
                    <a:lnTo>
                      <a:pt x="21536" y="21533"/>
                    </a:lnTo>
                    <a:lnTo>
                      <a:pt x="21600" y="21493"/>
                    </a:lnTo>
                    <a:lnTo>
                      <a:pt x="924" y="21493"/>
                    </a:lnTo>
                    <a:lnTo>
                      <a:pt x="610" y="21434"/>
                    </a:lnTo>
                    <a:lnTo>
                      <a:pt x="353" y="21274"/>
                    </a:lnTo>
                    <a:lnTo>
                      <a:pt x="179" y="21036"/>
                    </a:lnTo>
                    <a:lnTo>
                      <a:pt x="116" y="20745"/>
                    </a:lnTo>
                    <a:lnTo>
                      <a:pt x="116" y="855"/>
                    </a:lnTo>
                    <a:lnTo>
                      <a:pt x="179" y="564"/>
                    </a:lnTo>
                    <a:lnTo>
                      <a:pt x="353" y="326"/>
                    </a:lnTo>
                    <a:lnTo>
                      <a:pt x="610" y="166"/>
                    </a:lnTo>
                    <a:lnTo>
                      <a:pt x="924" y="107"/>
                    </a:lnTo>
                    <a:lnTo>
                      <a:pt x="21600" y="107"/>
                    </a:lnTo>
                    <a:lnTo>
                      <a:pt x="21536" y="67"/>
                    </a:lnTo>
                    <a:lnTo>
                      <a:pt x="2117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5" name="Shape"/>
              <p:cNvSpPr/>
              <p:nvPr/>
            </p:nvSpPr>
            <p:spPr>
              <a:xfrm>
                <a:off x="1861278" y="10170"/>
                <a:ext cx="81241" cy="203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7" y="0"/>
                    </a:moveTo>
                    <a:lnTo>
                      <a:pt x="0" y="0"/>
                    </a:lnTo>
                    <a:lnTo>
                      <a:pt x="7355" y="59"/>
                    </a:lnTo>
                    <a:lnTo>
                      <a:pt x="13361" y="221"/>
                    </a:lnTo>
                    <a:lnTo>
                      <a:pt x="17411" y="462"/>
                    </a:lnTo>
                    <a:lnTo>
                      <a:pt x="18896" y="756"/>
                    </a:lnTo>
                    <a:lnTo>
                      <a:pt x="18896" y="20844"/>
                    </a:lnTo>
                    <a:lnTo>
                      <a:pt x="17411" y="21138"/>
                    </a:lnTo>
                    <a:lnTo>
                      <a:pt x="13361" y="21379"/>
                    </a:lnTo>
                    <a:lnTo>
                      <a:pt x="7355" y="21541"/>
                    </a:lnTo>
                    <a:lnTo>
                      <a:pt x="0" y="21600"/>
                    </a:lnTo>
                    <a:lnTo>
                      <a:pt x="9897" y="21600"/>
                    </a:lnTo>
                    <a:lnTo>
                      <a:pt x="15275" y="21455"/>
                    </a:lnTo>
                    <a:lnTo>
                      <a:pt x="19903" y="21180"/>
                    </a:lnTo>
                    <a:lnTo>
                      <a:pt x="21600" y="20844"/>
                    </a:lnTo>
                    <a:lnTo>
                      <a:pt x="21600" y="756"/>
                    </a:lnTo>
                    <a:lnTo>
                      <a:pt x="19903" y="420"/>
                    </a:lnTo>
                    <a:lnTo>
                      <a:pt x="15275" y="145"/>
                    </a:lnTo>
                    <a:lnTo>
                      <a:pt x="989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307" name="object 18" descr="object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94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9" name="object 19"/>
          <p:cNvSpPr txBox="1"/>
          <p:nvPr/>
        </p:nvSpPr>
        <p:spPr>
          <a:xfrm>
            <a:off x="3230920" y="2045476"/>
            <a:ext cx="81343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1400" b="1" spc="55">
                <a:solidFill>
                  <a:srgbClr val="166534"/>
                </a:solidFill>
              </a:defRPr>
            </a:lvl1pPr>
          </a:lstStyle>
          <a:p>
            <a:r>
              <a:t>Backend</a:t>
            </a:r>
          </a:p>
        </p:txBody>
      </p:sp>
      <p:sp>
        <p:nvSpPr>
          <p:cNvPr id="310" name="object 20"/>
          <p:cNvSpPr txBox="1"/>
          <p:nvPr/>
        </p:nvSpPr>
        <p:spPr>
          <a:xfrm>
            <a:off x="2979884" y="2473900"/>
            <a:ext cx="594995" cy="127001"/>
          </a:xfrm>
          <a:prstGeom prst="rect">
            <a:avLst/>
          </a:prstGeom>
          <a:solidFill>
            <a:srgbClr val="BBF7D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9375">
              <a:spcBef>
                <a:spcPts val="300"/>
              </a:spcBef>
              <a:defRPr sz="900" spc="-10"/>
            </a:lvl1pPr>
          </a:lstStyle>
          <a:p>
            <a:r>
              <a:t>Node.js</a:t>
            </a:r>
          </a:p>
        </p:txBody>
      </p:sp>
      <p:sp>
        <p:nvSpPr>
          <p:cNvPr id="311" name="object 21"/>
          <p:cNvSpPr txBox="1"/>
          <p:nvPr/>
        </p:nvSpPr>
        <p:spPr>
          <a:xfrm>
            <a:off x="3644936" y="2416308"/>
            <a:ext cx="727076" cy="26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5080" indent="12700">
              <a:lnSpc>
                <a:spcPct val="112400"/>
              </a:lnSpc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Runtime environment</a:t>
            </a:r>
          </a:p>
        </p:txBody>
      </p:sp>
      <p:sp>
        <p:nvSpPr>
          <p:cNvPr id="312" name="object 22"/>
          <p:cNvSpPr txBox="1"/>
          <p:nvPr/>
        </p:nvSpPr>
        <p:spPr>
          <a:xfrm>
            <a:off x="2979884" y="2921392"/>
            <a:ext cx="758191" cy="127001"/>
          </a:xfrm>
          <a:prstGeom prst="rect">
            <a:avLst/>
          </a:prstGeom>
          <a:solidFill>
            <a:srgbClr val="BBF7D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9375">
              <a:spcBef>
                <a:spcPts val="300"/>
              </a:spcBef>
              <a:defRPr sz="900" spc="-10"/>
            </a:lvl1pPr>
          </a:lstStyle>
          <a:p>
            <a:r>
              <a:t>Express.js</a:t>
            </a:r>
          </a:p>
        </p:txBody>
      </p:sp>
      <p:sp>
        <p:nvSpPr>
          <p:cNvPr id="313" name="object 23"/>
          <p:cNvSpPr txBox="1"/>
          <p:nvPr/>
        </p:nvSpPr>
        <p:spPr>
          <a:xfrm>
            <a:off x="3804322" y="2863800"/>
            <a:ext cx="639446" cy="26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12400"/>
              </a:lnSpc>
              <a:defRPr sz="900" spc="-25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Web </a:t>
            </a:r>
            <a:r>
              <a:rPr spc="-10"/>
              <a:t>framework</a:t>
            </a:r>
          </a:p>
        </p:txBody>
      </p:sp>
      <p:sp>
        <p:nvSpPr>
          <p:cNvPr id="314" name="object 24"/>
          <p:cNvSpPr txBox="1"/>
          <p:nvPr/>
        </p:nvSpPr>
        <p:spPr>
          <a:xfrm>
            <a:off x="2979884" y="3328203"/>
            <a:ext cx="539116" cy="269749"/>
          </a:xfrm>
          <a:prstGeom prst="rect">
            <a:avLst/>
          </a:prstGeom>
          <a:solidFill>
            <a:srgbClr val="BBF7D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43510" indent="79375">
              <a:lnSpc>
                <a:spcPct val="112400"/>
              </a:lnSpc>
              <a:spcBef>
                <a:spcPts val="100"/>
              </a:spcBef>
              <a:defRPr sz="900" spc="60"/>
            </a:pPr>
            <a:r>
              <a:t>REST </a:t>
            </a:r>
            <a:r>
              <a:rPr spc="45"/>
              <a:t>API</a:t>
            </a:r>
          </a:p>
        </p:txBody>
      </p:sp>
      <p:sp>
        <p:nvSpPr>
          <p:cNvPr id="315" name="object 25"/>
          <p:cNvSpPr txBox="1"/>
          <p:nvPr/>
        </p:nvSpPr>
        <p:spPr>
          <a:xfrm>
            <a:off x="3587570" y="3351973"/>
            <a:ext cx="913131" cy="26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5080" indent="12700">
              <a:lnSpc>
                <a:spcPct val="112400"/>
              </a:lnSpc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Communication protocol</a:t>
            </a:r>
          </a:p>
        </p:txBody>
      </p:sp>
      <p:grpSp>
        <p:nvGrpSpPr>
          <p:cNvPr id="321" name="object 26"/>
          <p:cNvGrpSpPr/>
          <p:nvPr/>
        </p:nvGrpSpPr>
        <p:grpSpPr>
          <a:xfrm>
            <a:off x="4993594" y="1853515"/>
            <a:ext cx="1947605" cy="2054393"/>
            <a:chOff x="0" y="0"/>
            <a:chExt cx="1947603" cy="2054391"/>
          </a:xfrm>
        </p:grpSpPr>
        <p:sp>
          <p:nvSpPr>
            <p:cNvPr id="316" name="object 27"/>
            <p:cNvSpPr/>
            <p:nvPr/>
          </p:nvSpPr>
          <p:spPr>
            <a:xfrm>
              <a:off x="10170" y="10170"/>
              <a:ext cx="1927265" cy="203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7" y="0"/>
                  </a:moveTo>
                  <a:lnTo>
                    <a:pt x="913" y="0"/>
                  </a:lnTo>
                  <a:lnTo>
                    <a:pt x="557" y="68"/>
                  </a:lnTo>
                  <a:lnTo>
                    <a:pt x="267" y="253"/>
                  </a:lnTo>
                  <a:lnTo>
                    <a:pt x="72" y="528"/>
                  </a:lnTo>
                  <a:lnTo>
                    <a:pt x="0" y="864"/>
                  </a:lnTo>
                  <a:lnTo>
                    <a:pt x="0" y="20736"/>
                  </a:lnTo>
                  <a:lnTo>
                    <a:pt x="72" y="21072"/>
                  </a:lnTo>
                  <a:lnTo>
                    <a:pt x="267" y="21347"/>
                  </a:lnTo>
                  <a:lnTo>
                    <a:pt x="557" y="21532"/>
                  </a:lnTo>
                  <a:lnTo>
                    <a:pt x="913" y="21600"/>
                  </a:lnTo>
                  <a:lnTo>
                    <a:pt x="20687" y="21600"/>
                  </a:lnTo>
                  <a:lnTo>
                    <a:pt x="21043" y="21532"/>
                  </a:lnTo>
                  <a:lnTo>
                    <a:pt x="21333" y="21347"/>
                  </a:lnTo>
                  <a:lnTo>
                    <a:pt x="21528" y="21072"/>
                  </a:lnTo>
                  <a:lnTo>
                    <a:pt x="21600" y="20736"/>
                  </a:lnTo>
                  <a:lnTo>
                    <a:pt x="21600" y="864"/>
                  </a:lnTo>
                  <a:lnTo>
                    <a:pt x="21528" y="528"/>
                  </a:lnTo>
                  <a:lnTo>
                    <a:pt x="21333" y="253"/>
                  </a:lnTo>
                  <a:lnTo>
                    <a:pt x="21043" y="68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AF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19" name="object 28"/>
            <p:cNvGrpSpPr/>
            <p:nvPr/>
          </p:nvGrpSpPr>
          <p:grpSpPr>
            <a:xfrm>
              <a:off x="0" y="0"/>
              <a:ext cx="1947605" cy="2054392"/>
              <a:chOff x="0" y="0"/>
              <a:chExt cx="1947604" cy="2054391"/>
            </a:xfrm>
          </p:grpSpPr>
          <p:sp>
            <p:nvSpPr>
              <p:cNvPr id="317" name="Shape"/>
              <p:cNvSpPr/>
              <p:nvPr/>
            </p:nvSpPr>
            <p:spPr>
              <a:xfrm>
                <a:off x="0" y="0"/>
                <a:ext cx="1903479" cy="20543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7" y="0"/>
                    </a:moveTo>
                    <a:lnTo>
                      <a:pt x="924" y="0"/>
                    </a:lnTo>
                    <a:lnTo>
                      <a:pt x="564" y="67"/>
                    </a:lnTo>
                    <a:lnTo>
                      <a:pt x="271" y="251"/>
                    </a:lnTo>
                    <a:lnTo>
                      <a:pt x="73" y="522"/>
                    </a:lnTo>
                    <a:lnTo>
                      <a:pt x="0" y="855"/>
                    </a:lnTo>
                    <a:lnTo>
                      <a:pt x="0" y="20745"/>
                    </a:lnTo>
                    <a:lnTo>
                      <a:pt x="73" y="21078"/>
                    </a:lnTo>
                    <a:lnTo>
                      <a:pt x="271" y="21349"/>
                    </a:lnTo>
                    <a:lnTo>
                      <a:pt x="564" y="21533"/>
                    </a:lnTo>
                    <a:lnTo>
                      <a:pt x="924" y="21600"/>
                    </a:lnTo>
                    <a:lnTo>
                      <a:pt x="21177" y="21600"/>
                    </a:lnTo>
                    <a:lnTo>
                      <a:pt x="21536" y="21533"/>
                    </a:lnTo>
                    <a:lnTo>
                      <a:pt x="21600" y="21493"/>
                    </a:lnTo>
                    <a:lnTo>
                      <a:pt x="924" y="21493"/>
                    </a:lnTo>
                    <a:lnTo>
                      <a:pt x="609" y="21434"/>
                    </a:lnTo>
                    <a:lnTo>
                      <a:pt x="352" y="21274"/>
                    </a:lnTo>
                    <a:lnTo>
                      <a:pt x="179" y="21036"/>
                    </a:lnTo>
                    <a:lnTo>
                      <a:pt x="115" y="20745"/>
                    </a:lnTo>
                    <a:lnTo>
                      <a:pt x="115" y="855"/>
                    </a:lnTo>
                    <a:lnTo>
                      <a:pt x="179" y="564"/>
                    </a:lnTo>
                    <a:lnTo>
                      <a:pt x="352" y="326"/>
                    </a:lnTo>
                    <a:lnTo>
                      <a:pt x="609" y="166"/>
                    </a:lnTo>
                    <a:lnTo>
                      <a:pt x="924" y="107"/>
                    </a:lnTo>
                    <a:lnTo>
                      <a:pt x="21600" y="107"/>
                    </a:lnTo>
                    <a:lnTo>
                      <a:pt x="21536" y="67"/>
                    </a:lnTo>
                    <a:lnTo>
                      <a:pt x="21177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8" name="Shape"/>
              <p:cNvSpPr/>
              <p:nvPr/>
            </p:nvSpPr>
            <p:spPr>
              <a:xfrm>
                <a:off x="1866182" y="10170"/>
                <a:ext cx="81423" cy="203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4" y="0"/>
                    </a:moveTo>
                    <a:lnTo>
                      <a:pt x="0" y="0"/>
                    </a:lnTo>
                    <a:lnTo>
                      <a:pt x="7357" y="59"/>
                    </a:lnTo>
                    <a:lnTo>
                      <a:pt x="13366" y="221"/>
                    </a:lnTo>
                    <a:lnTo>
                      <a:pt x="17417" y="462"/>
                    </a:lnTo>
                    <a:lnTo>
                      <a:pt x="18902" y="756"/>
                    </a:lnTo>
                    <a:lnTo>
                      <a:pt x="18902" y="20844"/>
                    </a:lnTo>
                    <a:lnTo>
                      <a:pt x="17417" y="21138"/>
                    </a:lnTo>
                    <a:lnTo>
                      <a:pt x="13366" y="21379"/>
                    </a:lnTo>
                    <a:lnTo>
                      <a:pt x="7357" y="21541"/>
                    </a:lnTo>
                    <a:lnTo>
                      <a:pt x="0" y="21600"/>
                    </a:lnTo>
                    <a:lnTo>
                      <a:pt x="9894" y="21600"/>
                    </a:lnTo>
                    <a:lnTo>
                      <a:pt x="15273" y="21455"/>
                    </a:lnTo>
                    <a:lnTo>
                      <a:pt x="19902" y="21180"/>
                    </a:lnTo>
                    <a:lnTo>
                      <a:pt x="21600" y="20844"/>
                    </a:lnTo>
                    <a:lnTo>
                      <a:pt x="21600" y="756"/>
                    </a:lnTo>
                    <a:lnTo>
                      <a:pt x="19902" y="420"/>
                    </a:lnTo>
                    <a:lnTo>
                      <a:pt x="15273" y="145"/>
                    </a:lnTo>
                    <a:lnTo>
                      <a:pt x="9894" y="0"/>
                    </a:lnTo>
                    <a:close/>
                  </a:path>
                </a:pathLst>
              </a:custGeom>
              <a:solidFill>
                <a:srgbClr val="E4E4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320" name="object 29" descr="object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064" y="203405"/>
              <a:ext cx="213576" cy="213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" name="object 30"/>
          <p:cNvSpPr txBox="1"/>
          <p:nvPr/>
        </p:nvSpPr>
        <p:spPr>
          <a:xfrm>
            <a:off x="5420862" y="2045476"/>
            <a:ext cx="89598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1400" b="1" spc="70">
                <a:solidFill>
                  <a:srgbClr val="6B21A8"/>
                </a:solidFill>
              </a:defRPr>
            </a:lvl1pPr>
          </a:lstStyle>
          <a:p>
            <a:r>
              <a:t>Database</a:t>
            </a:r>
          </a:p>
        </p:txBody>
      </p:sp>
      <p:sp>
        <p:nvSpPr>
          <p:cNvPr id="323" name="object 31"/>
          <p:cNvSpPr txBox="1"/>
          <p:nvPr/>
        </p:nvSpPr>
        <p:spPr>
          <a:xfrm>
            <a:off x="5166488" y="2473900"/>
            <a:ext cx="727711" cy="127001"/>
          </a:xfrm>
          <a:prstGeom prst="rect">
            <a:avLst/>
          </a:prstGeom>
          <a:solidFill>
            <a:srgbClr val="E9D5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82550">
              <a:spcBef>
                <a:spcPts val="300"/>
              </a:spcBef>
              <a:defRPr sz="900" spc="69"/>
            </a:lvl1pPr>
          </a:lstStyle>
          <a:p>
            <a:r>
              <a:t>MongoDB</a:t>
            </a:r>
          </a:p>
        </p:txBody>
      </p:sp>
      <p:sp>
        <p:nvSpPr>
          <p:cNvPr id="324" name="object 32"/>
          <p:cNvSpPr txBox="1"/>
          <p:nvPr/>
        </p:nvSpPr>
        <p:spPr>
          <a:xfrm>
            <a:off x="5960259" y="2434723"/>
            <a:ext cx="55435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200"/>
              </a:spcBef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NoSQL</a:t>
            </a:r>
          </a:p>
          <a:p>
            <a:pPr indent="12700">
              <a:spcBef>
                <a:spcPts val="100"/>
              </a:spcBef>
              <a:defRPr sz="900" spc="-1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database</a:t>
            </a:r>
          </a:p>
        </p:txBody>
      </p:sp>
      <p:sp>
        <p:nvSpPr>
          <p:cNvPr id="325" name="object 33"/>
          <p:cNvSpPr txBox="1"/>
          <p:nvPr/>
        </p:nvSpPr>
        <p:spPr>
          <a:xfrm>
            <a:off x="5166488" y="2880710"/>
            <a:ext cx="768351" cy="127001"/>
          </a:xfrm>
          <a:prstGeom prst="rect">
            <a:avLst/>
          </a:prstGeom>
          <a:solidFill>
            <a:srgbClr val="E9D5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82550">
              <a:spcBef>
                <a:spcPts val="300"/>
              </a:spcBef>
              <a:defRPr sz="900" spc="65"/>
            </a:lvl1pPr>
          </a:lstStyle>
          <a:p>
            <a:r>
              <a:t>Mongoose</a:t>
            </a:r>
          </a:p>
        </p:txBody>
      </p:sp>
      <p:sp>
        <p:nvSpPr>
          <p:cNvPr id="326" name="object 34"/>
          <p:cNvSpPr txBox="1"/>
          <p:nvPr/>
        </p:nvSpPr>
        <p:spPr>
          <a:xfrm>
            <a:off x="6002687" y="2922659"/>
            <a:ext cx="69151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ODM</a:t>
            </a:r>
            <a:r>
              <a:rPr spc="-50"/>
              <a:t> </a:t>
            </a:r>
            <a:r>
              <a:rPr spc="-10"/>
              <a:t>library</a:t>
            </a:r>
          </a:p>
        </p:txBody>
      </p:sp>
      <p:sp>
        <p:nvSpPr>
          <p:cNvPr id="327" name="object 35"/>
          <p:cNvSpPr txBox="1"/>
          <p:nvPr/>
        </p:nvSpPr>
        <p:spPr>
          <a:xfrm>
            <a:off x="5166488" y="3246840"/>
            <a:ext cx="498476" cy="127001"/>
          </a:xfrm>
          <a:prstGeom prst="rect">
            <a:avLst/>
          </a:prstGeom>
          <a:solidFill>
            <a:srgbClr val="E9D5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82550">
              <a:spcBef>
                <a:spcPts val="300"/>
              </a:spcBef>
              <a:defRPr sz="900" spc="95"/>
            </a:lvl1pPr>
          </a:lstStyle>
          <a:p>
            <a:r>
              <a:t>JSON</a:t>
            </a:r>
          </a:p>
        </p:txBody>
      </p:sp>
      <p:sp>
        <p:nvSpPr>
          <p:cNvPr id="328" name="object 36"/>
          <p:cNvSpPr txBox="1"/>
          <p:nvPr/>
        </p:nvSpPr>
        <p:spPr>
          <a:xfrm>
            <a:off x="5734287" y="3288788"/>
            <a:ext cx="6985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Data</a:t>
            </a:r>
            <a:r>
              <a:rPr spc="65"/>
              <a:t> </a:t>
            </a:r>
            <a:r>
              <a:rPr spc="-10"/>
              <a:t>format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7" y="1308100"/>
            <a:ext cx="6375566" cy="850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xfrm>
            <a:off x="577850" y="469900"/>
            <a:ext cx="5245680" cy="205947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UI Design Principles</a:t>
            </a:r>
            <a:br/>
            <a:endParaRPr/>
          </a:p>
        </p:txBody>
      </p:sp>
      <p:pic>
        <p:nvPicPr>
          <p:cNvPr id="332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5" y="9786959"/>
            <a:ext cx="6375569" cy="801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bject 2"/>
          <p:cNvSpPr txBox="1">
            <a:spLocks noGrp="1"/>
          </p:cNvSpPr>
          <p:nvPr>
            <p:ph type="title"/>
          </p:nvPr>
        </p:nvSpPr>
        <p:spPr>
          <a:xfrm>
            <a:off x="503767" y="774700"/>
            <a:ext cx="5245680" cy="205947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UI</a:t>
            </a:r>
            <a:r>
              <a:rPr spc="-200"/>
              <a:t> </a:t>
            </a:r>
            <a:r>
              <a:rPr spc="100"/>
              <a:t>Design</a:t>
            </a:r>
            <a:r>
              <a:rPr spc="-200"/>
              <a:t> </a:t>
            </a:r>
            <a:r>
              <a:t>Principles</a:t>
            </a:r>
          </a:p>
        </p:txBody>
      </p:sp>
      <p:grpSp>
        <p:nvGrpSpPr>
          <p:cNvPr id="337" name="object 3"/>
          <p:cNvGrpSpPr/>
          <p:nvPr/>
        </p:nvGrpSpPr>
        <p:grpSpPr>
          <a:xfrm>
            <a:off x="615299" y="1853515"/>
            <a:ext cx="3040907" cy="2461202"/>
            <a:chOff x="0" y="0"/>
            <a:chExt cx="3040906" cy="2461201"/>
          </a:xfrm>
        </p:grpSpPr>
        <p:sp>
          <p:nvSpPr>
            <p:cNvPr id="335" name="Shape"/>
            <p:cNvSpPr/>
            <p:nvPr/>
          </p:nvSpPr>
          <p:spPr>
            <a:xfrm>
              <a:off x="-1" y="-1"/>
              <a:ext cx="2996817" cy="246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1" y="0"/>
                  </a:moveTo>
                  <a:lnTo>
                    <a:pt x="586" y="0"/>
                  </a:lnTo>
                  <a:lnTo>
                    <a:pt x="358" y="56"/>
                  </a:lnTo>
                  <a:lnTo>
                    <a:pt x="172" y="209"/>
                  </a:lnTo>
                  <a:lnTo>
                    <a:pt x="46" y="436"/>
                  </a:lnTo>
                  <a:lnTo>
                    <a:pt x="0" y="714"/>
                  </a:lnTo>
                  <a:lnTo>
                    <a:pt x="0" y="20886"/>
                  </a:lnTo>
                  <a:lnTo>
                    <a:pt x="46" y="21164"/>
                  </a:lnTo>
                  <a:lnTo>
                    <a:pt x="172" y="21391"/>
                  </a:lnTo>
                  <a:lnTo>
                    <a:pt x="358" y="21544"/>
                  </a:lnTo>
                  <a:lnTo>
                    <a:pt x="586" y="21600"/>
                  </a:lnTo>
                  <a:lnTo>
                    <a:pt x="21331" y="21600"/>
                  </a:lnTo>
                  <a:lnTo>
                    <a:pt x="21560" y="21544"/>
                  </a:lnTo>
                  <a:lnTo>
                    <a:pt x="21600" y="21511"/>
                  </a:lnTo>
                  <a:lnTo>
                    <a:pt x="586" y="21511"/>
                  </a:lnTo>
                  <a:lnTo>
                    <a:pt x="387" y="21462"/>
                  </a:lnTo>
                  <a:lnTo>
                    <a:pt x="224" y="21328"/>
                  </a:lnTo>
                  <a:lnTo>
                    <a:pt x="114" y="21129"/>
                  </a:lnTo>
                  <a:lnTo>
                    <a:pt x="73" y="20886"/>
                  </a:lnTo>
                  <a:lnTo>
                    <a:pt x="73" y="714"/>
                  </a:lnTo>
                  <a:lnTo>
                    <a:pt x="114" y="471"/>
                  </a:lnTo>
                  <a:lnTo>
                    <a:pt x="224" y="272"/>
                  </a:lnTo>
                  <a:lnTo>
                    <a:pt x="387" y="138"/>
                  </a:lnTo>
                  <a:lnTo>
                    <a:pt x="586" y="89"/>
                  </a:lnTo>
                  <a:lnTo>
                    <a:pt x="21600" y="89"/>
                  </a:lnTo>
                  <a:lnTo>
                    <a:pt x="21560" y="56"/>
                  </a:lnTo>
                  <a:lnTo>
                    <a:pt x="21331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Shape"/>
            <p:cNvSpPr/>
            <p:nvPr/>
          </p:nvSpPr>
          <p:spPr>
            <a:xfrm>
              <a:off x="2959542" y="10169"/>
              <a:ext cx="81364" cy="2440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5" y="0"/>
                  </a:moveTo>
                  <a:lnTo>
                    <a:pt x="0" y="0"/>
                  </a:lnTo>
                  <a:lnTo>
                    <a:pt x="7357" y="50"/>
                  </a:lnTo>
                  <a:lnTo>
                    <a:pt x="13364" y="185"/>
                  </a:lnTo>
                  <a:lnTo>
                    <a:pt x="17415" y="385"/>
                  </a:lnTo>
                  <a:lnTo>
                    <a:pt x="18900" y="630"/>
                  </a:lnTo>
                  <a:lnTo>
                    <a:pt x="18900" y="20970"/>
                  </a:lnTo>
                  <a:lnTo>
                    <a:pt x="17415" y="21215"/>
                  </a:lnTo>
                  <a:lnTo>
                    <a:pt x="13364" y="21415"/>
                  </a:lnTo>
                  <a:lnTo>
                    <a:pt x="7357" y="21550"/>
                  </a:lnTo>
                  <a:lnTo>
                    <a:pt x="0" y="21600"/>
                  </a:lnTo>
                  <a:lnTo>
                    <a:pt x="9895" y="21600"/>
                  </a:lnTo>
                  <a:lnTo>
                    <a:pt x="15274" y="21479"/>
                  </a:lnTo>
                  <a:lnTo>
                    <a:pt x="19903" y="21250"/>
                  </a:lnTo>
                  <a:lnTo>
                    <a:pt x="21600" y="20970"/>
                  </a:lnTo>
                  <a:lnTo>
                    <a:pt x="21600" y="630"/>
                  </a:lnTo>
                  <a:lnTo>
                    <a:pt x="19903" y="350"/>
                  </a:lnTo>
                  <a:lnTo>
                    <a:pt x="15274" y="121"/>
                  </a:lnTo>
                  <a:lnTo>
                    <a:pt x="9895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0" name="object 4"/>
          <p:cNvGrpSpPr/>
          <p:nvPr/>
        </p:nvGrpSpPr>
        <p:grpSpPr>
          <a:xfrm>
            <a:off x="615299" y="4477441"/>
            <a:ext cx="3040907" cy="1484859"/>
            <a:chOff x="0" y="0"/>
            <a:chExt cx="3040905" cy="1484857"/>
          </a:xfrm>
        </p:grpSpPr>
        <p:sp>
          <p:nvSpPr>
            <p:cNvPr id="338" name="Shape"/>
            <p:cNvSpPr/>
            <p:nvPr/>
          </p:nvSpPr>
          <p:spPr>
            <a:xfrm>
              <a:off x="0" y="0"/>
              <a:ext cx="2996816" cy="1484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1" y="0"/>
                  </a:moveTo>
                  <a:lnTo>
                    <a:pt x="586" y="0"/>
                  </a:lnTo>
                  <a:lnTo>
                    <a:pt x="358" y="93"/>
                  </a:lnTo>
                  <a:lnTo>
                    <a:pt x="172" y="347"/>
                  </a:lnTo>
                  <a:lnTo>
                    <a:pt x="46" y="723"/>
                  </a:lnTo>
                  <a:lnTo>
                    <a:pt x="0" y="1184"/>
                  </a:lnTo>
                  <a:lnTo>
                    <a:pt x="0" y="20416"/>
                  </a:lnTo>
                  <a:lnTo>
                    <a:pt x="46" y="20877"/>
                  </a:lnTo>
                  <a:lnTo>
                    <a:pt x="172" y="21253"/>
                  </a:lnTo>
                  <a:lnTo>
                    <a:pt x="358" y="21507"/>
                  </a:lnTo>
                  <a:lnTo>
                    <a:pt x="586" y="21600"/>
                  </a:lnTo>
                  <a:lnTo>
                    <a:pt x="21331" y="21600"/>
                  </a:lnTo>
                  <a:lnTo>
                    <a:pt x="21560" y="21507"/>
                  </a:lnTo>
                  <a:lnTo>
                    <a:pt x="21600" y="21452"/>
                  </a:lnTo>
                  <a:lnTo>
                    <a:pt x="586" y="21452"/>
                  </a:lnTo>
                  <a:lnTo>
                    <a:pt x="387" y="21371"/>
                  </a:lnTo>
                  <a:lnTo>
                    <a:pt x="224" y="21149"/>
                  </a:lnTo>
                  <a:lnTo>
                    <a:pt x="114" y="20820"/>
                  </a:lnTo>
                  <a:lnTo>
                    <a:pt x="73" y="20416"/>
                  </a:lnTo>
                  <a:lnTo>
                    <a:pt x="73" y="1184"/>
                  </a:lnTo>
                  <a:lnTo>
                    <a:pt x="114" y="780"/>
                  </a:lnTo>
                  <a:lnTo>
                    <a:pt x="224" y="451"/>
                  </a:lnTo>
                  <a:lnTo>
                    <a:pt x="387" y="229"/>
                  </a:lnTo>
                  <a:lnTo>
                    <a:pt x="586" y="148"/>
                  </a:lnTo>
                  <a:lnTo>
                    <a:pt x="21600" y="148"/>
                  </a:lnTo>
                  <a:lnTo>
                    <a:pt x="21560" y="93"/>
                  </a:lnTo>
                  <a:lnTo>
                    <a:pt x="21331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Shape"/>
            <p:cNvSpPr/>
            <p:nvPr/>
          </p:nvSpPr>
          <p:spPr>
            <a:xfrm>
              <a:off x="2959542" y="10170"/>
              <a:ext cx="81364" cy="146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5" y="0"/>
                  </a:moveTo>
                  <a:lnTo>
                    <a:pt x="0" y="0"/>
                  </a:lnTo>
                  <a:lnTo>
                    <a:pt x="7357" y="83"/>
                  </a:lnTo>
                  <a:lnTo>
                    <a:pt x="13364" y="308"/>
                  </a:lnTo>
                  <a:lnTo>
                    <a:pt x="17415" y="641"/>
                  </a:lnTo>
                  <a:lnTo>
                    <a:pt x="18900" y="1050"/>
                  </a:lnTo>
                  <a:lnTo>
                    <a:pt x="18900" y="20550"/>
                  </a:lnTo>
                  <a:lnTo>
                    <a:pt x="17415" y="20959"/>
                  </a:lnTo>
                  <a:lnTo>
                    <a:pt x="13364" y="21292"/>
                  </a:lnTo>
                  <a:lnTo>
                    <a:pt x="7357" y="21517"/>
                  </a:lnTo>
                  <a:lnTo>
                    <a:pt x="0" y="21600"/>
                  </a:lnTo>
                  <a:lnTo>
                    <a:pt x="9895" y="21600"/>
                  </a:lnTo>
                  <a:lnTo>
                    <a:pt x="15274" y="21399"/>
                  </a:lnTo>
                  <a:lnTo>
                    <a:pt x="19903" y="21017"/>
                  </a:lnTo>
                  <a:lnTo>
                    <a:pt x="21600" y="20550"/>
                  </a:lnTo>
                  <a:lnTo>
                    <a:pt x="21600" y="1050"/>
                  </a:lnTo>
                  <a:lnTo>
                    <a:pt x="19903" y="583"/>
                  </a:lnTo>
                  <a:lnTo>
                    <a:pt x="15274" y="201"/>
                  </a:lnTo>
                  <a:lnTo>
                    <a:pt x="9895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1" name="object 5"/>
          <p:cNvSpPr txBox="1"/>
          <p:nvPr/>
        </p:nvSpPr>
        <p:spPr>
          <a:xfrm>
            <a:off x="602599" y="1416190"/>
            <a:ext cx="304990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600" b="1" spc="75">
                <a:solidFill>
                  <a:srgbClr val="1D4ED8"/>
                </a:solidFill>
              </a:defRPr>
            </a:pPr>
            <a:r>
              <a:t>Design</a:t>
            </a:r>
            <a:r>
              <a:rPr spc="-100"/>
              <a:t> </a:t>
            </a:r>
            <a:r>
              <a:rPr spc="45"/>
              <a:t>Philosophy</a:t>
            </a:r>
            <a:r>
              <a:rPr spc="-95"/>
              <a:t> </a:t>
            </a:r>
            <a:r>
              <a:rPr spc="-45"/>
              <a:t>&amp;</a:t>
            </a:r>
            <a:r>
              <a:rPr spc="-95"/>
              <a:t> </a:t>
            </a:r>
            <a:r>
              <a:rPr spc="-10"/>
              <a:t>Principles</a:t>
            </a:r>
          </a:p>
          <a:p>
            <a:pPr>
              <a:spcBef>
                <a:spcPts val="1100"/>
              </a:spcBef>
              <a:defRPr sz="1600"/>
            </a:pPr>
            <a:endParaRPr spc="-10"/>
          </a:p>
          <a:p>
            <a:pPr indent="185420">
              <a:defRPr sz="1200" b="1" spc="60"/>
            </a:pPr>
            <a:r>
              <a:t>Core</a:t>
            </a:r>
            <a:r>
              <a:rPr spc="-75"/>
              <a:t> </a:t>
            </a:r>
            <a:r>
              <a:rPr spc="90"/>
              <a:t>Design</a:t>
            </a:r>
            <a:r>
              <a:rPr spc="-70"/>
              <a:t> </a:t>
            </a:r>
            <a:r>
              <a:rPr spc="40"/>
              <a:t>Principles</a:t>
            </a:r>
          </a:p>
        </p:txBody>
      </p:sp>
      <p:sp>
        <p:nvSpPr>
          <p:cNvPr id="342" name="object 6"/>
          <p:cNvSpPr txBox="1"/>
          <p:nvPr/>
        </p:nvSpPr>
        <p:spPr>
          <a:xfrm>
            <a:off x="775493" y="2405246"/>
            <a:ext cx="2225041" cy="1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34315" indent="-221615">
              <a:spcBef>
                <a:spcPts val="100"/>
              </a:spcBef>
              <a:buClr>
                <a:srgbClr val="22C55E"/>
              </a:buClr>
              <a:buSzPct val="131818"/>
              <a:buFont typeface="Helvetica"/>
              <a:buChar char="✓"/>
              <a:tabLst>
                <a:tab pos="228600" algn="l"/>
              </a:tabLst>
              <a:defRPr sz="1100" b="1" spc="9"/>
            </a:pPr>
            <a:r>
              <a:t>Simplicity:</a:t>
            </a:r>
            <a:r>
              <a:rPr spc="7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Clean,</a:t>
            </a:r>
            <a:r>
              <a:rPr b="0" spc="104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50">
                <a:latin typeface="Microsoft Sans Serif"/>
                <a:ea typeface="Microsoft Sans Serif"/>
                <a:cs typeface="Microsoft Sans Serif"/>
                <a:sym typeface="Microsoft Sans Serif"/>
              </a:rPr>
              <a:t>uncluttered</a:t>
            </a:r>
          </a:p>
        </p:txBody>
      </p:sp>
      <p:sp>
        <p:nvSpPr>
          <p:cNvPr id="343" name="object 7"/>
          <p:cNvSpPr txBox="1"/>
          <p:nvPr/>
        </p:nvSpPr>
        <p:spPr>
          <a:xfrm>
            <a:off x="775493" y="2608667"/>
            <a:ext cx="2678432" cy="55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33679">
              <a:spcBef>
                <a:spcPts val="800"/>
              </a:spcBef>
              <a:defRPr sz="1100" spc="-9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interfaces</a:t>
            </a:r>
          </a:p>
          <a:p>
            <a:pPr>
              <a:defRPr sz="11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/>
          </a:p>
          <a:p>
            <a:pPr marL="234315" indent="-221615">
              <a:buClr>
                <a:srgbClr val="22C55E"/>
              </a:buClr>
              <a:buSzPct val="131818"/>
              <a:buFont typeface="Helvetica"/>
              <a:buChar char="✓"/>
              <a:tabLst>
                <a:tab pos="228600" algn="l"/>
              </a:tabLst>
              <a:defRPr sz="1600" b="1" spc="15" baseline="5050"/>
            </a:pPr>
            <a:r>
              <a:t>Clarity:</a:t>
            </a:r>
            <a:r>
              <a:rPr spc="120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Clear</a:t>
            </a:r>
            <a:r>
              <a:rPr b="0" spc="17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navigation</a:t>
            </a:r>
            <a:r>
              <a:rPr b="0" spc="179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and</a:t>
            </a:r>
            <a:r>
              <a:rPr b="0" spc="172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5">
                <a:latin typeface="Microsoft Sans Serif"/>
                <a:ea typeface="Microsoft Sans Serif"/>
                <a:cs typeface="Microsoft Sans Serif"/>
                <a:sym typeface="Microsoft Sans Serif"/>
              </a:rPr>
              <a:t>actions</a:t>
            </a:r>
          </a:p>
        </p:txBody>
      </p:sp>
      <p:sp>
        <p:nvSpPr>
          <p:cNvPr id="344" name="object 8"/>
          <p:cNvSpPr txBox="1"/>
          <p:nvPr/>
        </p:nvSpPr>
        <p:spPr>
          <a:xfrm>
            <a:off x="750093" y="3223826"/>
            <a:ext cx="2710816" cy="78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9079" marR="30480" indent="-221615">
              <a:lnSpc>
                <a:spcPct val="121300"/>
              </a:lnSpc>
              <a:buClr>
                <a:srgbClr val="22C55E"/>
              </a:buClr>
              <a:buSzPct val="131818"/>
              <a:buFont typeface="Helvetica"/>
              <a:buChar char="✓"/>
              <a:tabLst>
                <a:tab pos="254000" algn="l"/>
              </a:tabLst>
              <a:defRPr sz="1100" b="1" spc="50"/>
            </a:pPr>
            <a:r>
              <a:t>Responsive:</a:t>
            </a:r>
            <a:r>
              <a:rPr spc="9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Adaptive</a:t>
            </a:r>
            <a:r>
              <a:rPr b="0" spc="1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layouts</a:t>
            </a:r>
            <a:r>
              <a:rPr b="0" spc="13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65">
                <a:latin typeface="Microsoft Sans Serif"/>
                <a:ea typeface="Microsoft Sans Serif"/>
                <a:cs typeface="Microsoft Sans Serif"/>
                <a:sym typeface="Microsoft Sans Serif"/>
              </a:rPr>
              <a:t>for</a:t>
            </a:r>
            <a:r>
              <a:rPr b="0" spc="12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25">
                <a:latin typeface="Microsoft Sans Serif"/>
                <a:ea typeface="Microsoft Sans Serif"/>
                <a:cs typeface="Microsoft Sans Serif"/>
                <a:sym typeface="Microsoft Sans Serif"/>
              </a:rPr>
              <a:t>all </a:t>
            </a:r>
            <a:r>
              <a:rPr b="0" spc="-9">
                <a:latin typeface="Microsoft Sans Serif"/>
                <a:ea typeface="Microsoft Sans Serif"/>
                <a:cs typeface="Microsoft Sans Serif"/>
                <a:sym typeface="Microsoft Sans Serif"/>
              </a:rPr>
              <a:t>devices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259079" marR="490855" indent="-221615">
              <a:lnSpc>
                <a:spcPct val="121300"/>
              </a:lnSpc>
              <a:spcBef>
                <a:spcPts val="600"/>
              </a:spcBef>
              <a:buClr>
                <a:srgbClr val="22C55E"/>
              </a:buClr>
              <a:buSzPct val="131818"/>
              <a:buFont typeface="Helvetica"/>
              <a:buChar char="✓"/>
              <a:tabLst>
                <a:tab pos="254000" algn="l"/>
              </a:tabLst>
              <a:defRPr sz="1100" b="1" spc="50"/>
            </a:pPr>
            <a:r>
              <a:t>Consistency:</a:t>
            </a:r>
            <a:r>
              <a:rPr spc="100"/>
              <a:t> </a:t>
            </a:r>
            <a:r>
              <a:rPr b="0" spc="0">
                <a:latin typeface="Microsoft Sans Serif"/>
                <a:ea typeface="Microsoft Sans Serif"/>
                <a:cs typeface="Microsoft Sans Serif"/>
                <a:sym typeface="Microsoft Sans Serif"/>
              </a:rPr>
              <a:t>Uniform</a:t>
            </a:r>
            <a:r>
              <a:rPr b="0" spc="14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9">
                <a:latin typeface="Microsoft Sans Serif"/>
                <a:ea typeface="Microsoft Sans Serif"/>
                <a:cs typeface="Microsoft Sans Serif"/>
                <a:sym typeface="Microsoft Sans Serif"/>
              </a:rPr>
              <a:t>design </a:t>
            </a:r>
            <a:r>
              <a:rPr b="0" spc="60">
                <a:latin typeface="Microsoft Sans Serif"/>
                <a:ea typeface="Microsoft Sans Serif"/>
                <a:cs typeface="Microsoft Sans Serif"/>
                <a:sym typeface="Microsoft Sans Serif"/>
              </a:rPr>
              <a:t>pa)erns</a:t>
            </a:r>
          </a:p>
        </p:txBody>
      </p:sp>
      <p:sp>
        <p:nvSpPr>
          <p:cNvPr id="345" name="object 9"/>
          <p:cNvSpPr txBox="1"/>
          <p:nvPr/>
        </p:nvSpPr>
        <p:spPr>
          <a:xfrm>
            <a:off x="775493" y="4664311"/>
            <a:ext cx="2349501" cy="996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70"/>
            </a:pPr>
            <a:r>
              <a:t>User</a:t>
            </a:r>
            <a:r>
              <a:rPr spc="-80"/>
              <a:t> </a:t>
            </a:r>
            <a:r>
              <a:rPr spc="80"/>
              <a:t>Feedback</a:t>
            </a:r>
            <a:r>
              <a:rPr spc="-80"/>
              <a:t> </a:t>
            </a:r>
            <a:r>
              <a:rPr spc="100"/>
              <a:t>Systems</a:t>
            </a:r>
          </a:p>
          <a:p>
            <a:pPr marL="78105" indent="-65405">
              <a:spcBef>
                <a:spcPts val="12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0"/>
            </a:pPr>
            <a:r>
              <a:t>SnackBars:</a:t>
            </a:r>
            <a:r>
              <a:rPr spc="40"/>
              <a:t> </a:t>
            </a:r>
            <a:r>
              <a:rPr b="0" spc="20">
                <a:latin typeface="Microsoft Sans Serif"/>
                <a:ea typeface="Microsoft Sans Serif"/>
                <a:cs typeface="Microsoft Sans Serif"/>
                <a:sym typeface="Microsoft Sans Serif"/>
              </a:rPr>
              <a:t>Success/error</a:t>
            </a:r>
            <a:r>
              <a:rPr b="0" spc="7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notifications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69"/>
            </a:pPr>
            <a:r>
              <a:t>Status</a:t>
            </a:r>
            <a:r>
              <a:rPr spc="20"/>
              <a:t> </a:t>
            </a:r>
            <a:r>
              <a:rPr spc="0"/>
              <a:t>Text:</a:t>
            </a:r>
            <a:r>
              <a:rPr spc="45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Real-time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85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updates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50"/>
            </a:pPr>
            <a:r>
              <a:t>Color</a:t>
            </a:r>
            <a:r>
              <a:rPr spc="34"/>
              <a:t> </a:t>
            </a:r>
            <a:r>
              <a:rPr spc="10"/>
              <a:t>Coding:</a:t>
            </a:r>
            <a:r>
              <a:rPr spc="69"/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Visual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10">
                <a:latin typeface="Microsoft Sans Serif"/>
                <a:ea typeface="Microsoft Sans Serif"/>
                <a:cs typeface="Microsoft Sans Serif"/>
                <a:sym typeface="Microsoft Sans Serif"/>
              </a:rPr>
              <a:t>status</a:t>
            </a:r>
            <a:r>
              <a:rPr b="0" spc="10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indicators</a:t>
            </a:r>
            <a:endParaRPr b="0">
              <a:latin typeface="Microsoft Sans Serif"/>
              <a:ea typeface="Microsoft Sans Serif"/>
              <a:cs typeface="Microsoft Sans Serif"/>
              <a:sym typeface="Microsoft Sans Serif"/>
            </a:endParaRPr>
          </a:p>
          <a:p>
            <a:pPr marL="78105" indent="-65405">
              <a:spcBef>
                <a:spcPts val="400"/>
              </a:spcBef>
              <a:buSzPct val="100000"/>
              <a:buFont typeface="Microsoft Sans Serif"/>
              <a:buChar char="•"/>
              <a:tabLst>
                <a:tab pos="76200" algn="l"/>
              </a:tabLst>
              <a:defRPr sz="900" b="1" spc="10"/>
            </a:pPr>
            <a:r>
              <a:t>Loading</a:t>
            </a:r>
            <a:r>
              <a:rPr spc="25"/>
              <a:t> </a:t>
            </a:r>
            <a:r>
              <a:rPr spc="50"/>
              <a:t>States:</a:t>
            </a:r>
            <a:r>
              <a:rPr spc="55"/>
              <a:t>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Progress</a:t>
            </a:r>
            <a:r>
              <a:rPr b="0" spc="90">
                <a:latin typeface="Microsoft Sans Serif"/>
                <a:ea typeface="Microsoft Sans Serif"/>
                <a:cs typeface="Microsoft Sans Serif"/>
                <a:sym typeface="Microsoft Sans Serif"/>
              </a:rPr>
              <a:t> </a:t>
            </a:r>
            <a:r>
              <a:rPr b="0" spc="-10">
                <a:latin typeface="Microsoft Sans Serif"/>
                <a:ea typeface="Microsoft Sans Serif"/>
                <a:cs typeface="Microsoft Sans Serif"/>
                <a:sym typeface="Microsoft Sans Serif"/>
              </a:rPr>
              <a:t>indicators</a:t>
            </a:r>
          </a:p>
        </p:txBody>
      </p:sp>
      <p:grpSp>
        <p:nvGrpSpPr>
          <p:cNvPr id="348" name="object 10"/>
          <p:cNvGrpSpPr/>
          <p:nvPr/>
        </p:nvGrpSpPr>
        <p:grpSpPr>
          <a:xfrm>
            <a:off x="3900292" y="1853515"/>
            <a:ext cx="3040907" cy="1932349"/>
            <a:chOff x="0" y="0"/>
            <a:chExt cx="3040905" cy="1932347"/>
          </a:xfrm>
        </p:grpSpPr>
        <p:sp>
          <p:nvSpPr>
            <p:cNvPr id="346" name="Shape"/>
            <p:cNvSpPr/>
            <p:nvPr/>
          </p:nvSpPr>
          <p:spPr>
            <a:xfrm>
              <a:off x="0" y="0"/>
              <a:ext cx="2996816" cy="193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1" y="0"/>
                  </a:moveTo>
                  <a:lnTo>
                    <a:pt x="586" y="0"/>
                  </a:lnTo>
                  <a:lnTo>
                    <a:pt x="358" y="71"/>
                  </a:lnTo>
                  <a:lnTo>
                    <a:pt x="172" y="266"/>
                  </a:lnTo>
                  <a:lnTo>
                    <a:pt x="46" y="555"/>
                  </a:lnTo>
                  <a:lnTo>
                    <a:pt x="0" y="909"/>
                  </a:lnTo>
                  <a:lnTo>
                    <a:pt x="0" y="20691"/>
                  </a:lnTo>
                  <a:lnTo>
                    <a:pt x="46" y="21045"/>
                  </a:lnTo>
                  <a:lnTo>
                    <a:pt x="172" y="21334"/>
                  </a:lnTo>
                  <a:lnTo>
                    <a:pt x="358" y="21529"/>
                  </a:lnTo>
                  <a:lnTo>
                    <a:pt x="586" y="21600"/>
                  </a:lnTo>
                  <a:lnTo>
                    <a:pt x="21331" y="21600"/>
                  </a:lnTo>
                  <a:lnTo>
                    <a:pt x="21560" y="21529"/>
                  </a:lnTo>
                  <a:lnTo>
                    <a:pt x="21600" y="21486"/>
                  </a:lnTo>
                  <a:lnTo>
                    <a:pt x="586" y="21486"/>
                  </a:lnTo>
                  <a:lnTo>
                    <a:pt x="387" y="21424"/>
                  </a:lnTo>
                  <a:lnTo>
                    <a:pt x="224" y="21253"/>
                  </a:lnTo>
                  <a:lnTo>
                    <a:pt x="114" y="21000"/>
                  </a:lnTo>
                  <a:lnTo>
                    <a:pt x="73" y="20691"/>
                  </a:lnTo>
                  <a:lnTo>
                    <a:pt x="73" y="909"/>
                  </a:lnTo>
                  <a:lnTo>
                    <a:pt x="114" y="600"/>
                  </a:lnTo>
                  <a:lnTo>
                    <a:pt x="224" y="347"/>
                  </a:lnTo>
                  <a:lnTo>
                    <a:pt x="387" y="176"/>
                  </a:lnTo>
                  <a:lnTo>
                    <a:pt x="586" y="114"/>
                  </a:lnTo>
                  <a:lnTo>
                    <a:pt x="21600" y="114"/>
                  </a:lnTo>
                  <a:lnTo>
                    <a:pt x="21560" y="71"/>
                  </a:lnTo>
                  <a:lnTo>
                    <a:pt x="21331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Shape"/>
            <p:cNvSpPr/>
            <p:nvPr/>
          </p:nvSpPr>
          <p:spPr>
            <a:xfrm>
              <a:off x="2959544" y="10169"/>
              <a:ext cx="81362" cy="191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5" y="0"/>
                  </a:moveTo>
                  <a:lnTo>
                    <a:pt x="0" y="0"/>
                  </a:lnTo>
                  <a:lnTo>
                    <a:pt x="7357" y="63"/>
                  </a:lnTo>
                  <a:lnTo>
                    <a:pt x="13364" y="236"/>
                  </a:lnTo>
                  <a:lnTo>
                    <a:pt x="17415" y="491"/>
                  </a:lnTo>
                  <a:lnTo>
                    <a:pt x="18900" y="804"/>
                  </a:lnTo>
                  <a:lnTo>
                    <a:pt x="18900" y="20796"/>
                  </a:lnTo>
                  <a:lnTo>
                    <a:pt x="17415" y="21109"/>
                  </a:lnTo>
                  <a:lnTo>
                    <a:pt x="13364" y="21364"/>
                  </a:lnTo>
                  <a:lnTo>
                    <a:pt x="7357" y="21537"/>
                  </a:lnTo>
                  <a:lnTo>
                    <a:pt x="0" y="21600"/>
                  </a:lnTo>
                  <a:lnTo>
                    <a:pt x="9895" y="21600"/>
                  </a:lnTo>
                  <a:lnTo>
                    <a:pt x="15274" y="21446"/>
                  </a:lnTo>
                  <a:lnTo>
                    <a:pt x="19903" y="21154"/>
                  </a:lnTo>
                  <a:lnTo>
                    <a:pt x="21600" y="20796"/>
                  </a:lnTo>
                  <a:lnTo>
                    <a:pt x="21600" y="804"/>
                  </a:lnTo>
                  <a:lnTo>
                    <a:pt x="19903" y="446"/>
                  </a:lnTo>
                  <a:lnTo>
                    <a:pt x="15274" y="154"/>
                  </a:lnTo>
                  <a:lnTo>
                    <a:pt x="9895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51" name="object 11"/>
          <p:cNvGrpSpPr/>
          <p:nvPr/>
        </p:nvGrpSpPr>
        <p:grpSpPr>
          <a:xfrm>
            <a:off x="3900292" y="3948588"/>
            <a:ext cx="3040907" cy="1281454"/>
            <a:chOff x="0" y="0"/>
            <a:chExt cx="3040905" cy="1281452"/>
          </a:xfrm>
        </p:grpSpPr>
        <p:sp>
          <p:nvSpPr>
            <p:cNvPr id="349" name="Shape"/>
            <p:cNvSpPr/>
            <p:nvPr/>
          </p:nvSpPr>
          <p:spPr>
            <a:xfrm>
              <a:off x="0" y="0"/>
              <a:ext cx="2996816" cy="1281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1" y="0"/>
                  </a:moveTo>
                  <a:lnTo>
                    <a:pt x="586" y="0"/>
                  </a:lnTo>
                  <a:lnTo>
                    <a:pt x="358" y="108"/>
                  </a:lnTo>
                  <a:lnTo>
                    <a:pt x="172" y="402"/>
                  </a:lnTo>
                  <a:lnTo>
                    <a:pt x="46" y="838"/>
                  </a:lnTo>
                  <a:lnTo>
                    <a:pt x="0" y="1371"/>
                  </a:lnTo>
                  <a:lnTo>
                    <a:pt x="0" y="20229"/>
                  </a:lnTo>
                  <a:lnTo>
                    <a:pt x="46" y="20762"/>
                  </a:lnTo>
                  <a:lnTo>
                    <a:pt x="172" y="21198"/>
                  </a:lnTo>
                  <a:lnTo>
                    <a:pt x="358" y="21492"/>
                  </a:lnTo>
                  <a:lnTo>
                    <a:pt x="586" y="21600"/>
                  </a:lnTo>
                  <a:lnTo>
                    <a:pt x="21331" y="21600"/>
                  </a:lnTo>
                  <a:lnTo>
                    <a:pt x="21560" y="21492"/>
                  </a:lnTo>
                  <a:lnTo>
                    <a:pt x="21600" y="21429"/>
                  </a:lnTo>
                  <a:lnTo>
                    <a:pt x="586" y="21429"/>
                  </a:lnTo>
                  <a:lnTo>
                    <a:pt x="387" y="21334"/>
                  </a:lnTo>
                  <a:lnTo>
                    <a:pt x="224" y="21077"/>
                  </a:lnTo>
                  <a:lnTo>
                    <a:pt x="114" y="20696"/>
                  </a:lnTo>
                  <a:lnTo>
                    <a:pt x="73" y="20229"/>
                  </a:lnTo>
                  <a:lnTo>
                    <a:pt x="73" y="1371"/>
                  </a:lnTo>
                  <a:lnTo>
                    <a:pt x="114" y="904"/>
                  </a:lnTo>
                  <a:lnTo>
                    <a:pt x="224" y="523"/>
                  </a:lnTo>
                  <a:lnTo>
                    <a:pt x="387" y="266"/>
                  </a:lnTo>
                  <a:lnTo>
                    <a:pt x="586" y="171"/>
                  </a:lnTo>
                  <a:lnTo>
                    <a:pt x="21600" y="171"/>
                  </a:lnTo>
                  <a:lnTo>
                    <a:pt x="21560" y="108"/>
                  </a:lnTo>
                  <a:lnTo>
                    <a:pt x="21331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Shape"/>
            <p:cNvSpPr/>
            <p:nvPr/>
          </p:nvSpPr>
          <p:spPr>
            <a:xfrm>
              <a:off x="2959544" y="10170"/>
              <a:ext cx="81362" cy="1261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5" y="0"/>
                  </a:moveTo>
                  <a:lnTo>
                    <a:pt x="0" y="0"/>
                  </a:lnTo>
                  <a:lnTo>
                    <a:pt x="7357" y="96"/>
                  </a:lnTo>
                  <a:lnTo>
                    <a:pt x="13364" y="357"/>
                  </a:lnTo>
                  <a:lnTo>
                    <a:pt x="17415" y="745"/>
                  </a:lnTo>
                  <a:lnTo>
                    <a:pt x="18900" y="1219"/>
                  </a:lnTo>
                  <a:lnTo>
                    <a:pt x="18900" y="20381"/>
                  </a:lnTo>
                  <a:lnTo>
                    <a:pt x="17415" y="20855"/>
                  </a:lnTo>
                  <a:lnTo>
                    <a:pt x="13364" y="21243"/>
                  </a:lnTo>
                  <a:lnTo>
                    <a:pt x="7357" y="21504"/>
                  </a:lnTo>
                  <a:lnTo>
                    <a:pt x="0" y="21600"/>
                  </a:lnTo>
                  <a:lnTo>
                    <a:pt x="9895" y="21600"/>
                  </a:lnTo>
                  <a:lnTo>
                    <a:pt x="15274" y="21366"/>
                  </a:lnTo>
                  <a:lnTo>
                    <a:pt x="19903" y="20923"/>
                  </a:lnTo>
                  <a:lnTo>
                    <a:pt x="21600" y="20381"/>
                  </a:lnTo>
                  <a:lnTo>
                    <a:pt x="21600" y="1219"/>
                  </a:lnTo>
                  <a:lnTo>
                    <a:pt x="19903" y="677"/>
                  </a:lnTo>
                  <a:lnTo>
                    <a:pt x="15274" y="234"/>
                  </a:lnTo>
                  <a:lnTo>
                    <a:pt x="9895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2" name="object 12"/>
          <p:cNvSpPr txBox="1"/>
          <p:nvPr/>
        </p:nvSpPr>
        <p:spPr>
          <a:xfrm>
            <a:off x="4060485" y="2040387"/>
            <a:ext cx="212841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120"/>
            </a:pPr>
            <a:r>
              <a:t>Flutter</a:t>
            </a:r>
            <a:r>
              <a:rPr spc="-40"/>
              <a:t> </a:t>
            </a:r>
            <a:r>
              <a:rPr spc="0"/>
              <a:t>UI</a:t>
            </a:r>
            <a:r>
              <a:rPr spc="-35"/>
              <a:t> </a:t>
            </a:r>
            <a:r>
              <a:rPr spc="65"/>
              <a:t>Components</a:t>
            </a:r>
          </a:p>
        </p:txBody>
      </p:sp>
      <p:graphicFrame>
        <p:nvGraphicFramePr>
          <p:cNvPr id="353" name="object 13"/>
          <p:cNvGraphicFramePr/>
          <p:nvPr/>
        </p:nvGraphicFramePr>
        <p:xfrm>
          <a:off x="4073187" y="2392539"/>
          <a:ext cx="2694940" cy="121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marR="33019" algn="ctr" defTabSz="377829">
                        <a:spcBef>
                          <a:spcPts val="300"/>
                        </a:spcBef>
                        <a:defRPr sz="1800"/>
                      </a:pPr>
                      <a:r>
                        <a:rPr sz="900" spc="-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ListView</a:t>
                      </a:r>
                    </a:p>
                  </a:txBody>
                  <a:tcPr marL="0" marR="0" marT="0" marB="0" horzOverflow="overflow">
                    <a:lnR w="81361">
                      <a:solidFill>
                        <a:srgbClr val="FFFFFF"/>
                      </a:solidFill>
                    </a:lnR>
                    <a:lnB w="81362">
                      <a:solidFill>
                        <a:srgbClr val="FFFFFF"/>
                      </a:solidFill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77829">
                        <a:spcBef>
                          <a:spcPts val="300"/>
                        </a:spcBef>
                        <a:defRPr sz="1800"/>
                      </a:pPr>
                      <a:r>
                        <a:rPr sz="900" spc="-2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Card</a:t>
                      </a:r>
                    </a:p>
                  </a:txBody>
                  <a:tcPr marL="0" marR="0" marT="0" marB="0" horzOverflow="overflow">
                    <a:lnL w="81361">
                      <a:solidFill>
                        <a:srgbClr val="FFFFFF"/>
                      </a:solidFill>
                    </a:lnL>
                    <a:lnB w="81362">
                      <a:solidFill>
                        <a:srgbClr val="FFFFFF"/>
                      </a:solidFill>
                    </a:lnB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R="33655" algn="ctr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ElevatedButton</a:t>
                      </a:r>
                    </a:p>
                  </a:txBody>
                  <a:tcPr marL="0" marR="0" marT="0" marB="0" horzOverflow="overflow">
                    <a:lnR w="81361">
                      <a:solidFill>
                        <a:srgbClr val="FFFFFF"/>
                      </a:solidFill>
                    </a:lnR>
                    <a:lnT w="81362">
                      <a:solidFill>
                        <a:srgbClr val="FFFFFF"/>
                      </a:solidFill>
                    </a:lnT>
                    <a:lnB w="81361">
                      <a:solidFill>
                        <a:srgbClr val="FFFFFF"/>
                      </a:solidFill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GridView</a:t>
                      </a:r>
                    </a:p>
                  </a:txBody>
                  <a:tcPr marL="0" marR="0" marT="0" marB="0" horzOverflow="overflow">
                    <a:lnL w="81361">
                      <a:solidFill>
                        <a:srgbClr val="FFFFFF"/>
                      </a:solidFill>
                    </a:lnL>
                    <a:lnT w="81362">
                      <a:solidFill>
                        <a:srgbClr val="FFFFFF"/>
                      </a:solidFill>
                    </a:lnT>
                    <a:lnB w="81361">
                      <a:solidFill>
                        <a:srgbClr val="FFFFFF"/>
                      </a:solidFill>
                    </a:lnB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R="33019" algn="ctr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AppBar</a:t>
                      </a:r>
                    </a:p>
                  </a:txBody>
                  <a:tcPr marL="0" marR="0" marT="0" marB="0" horzOverflow="overflow">
                    <a:lnR w="81361">
                      <a:solidFill>
                        <a:srgbClr val="FFFFFF"/>
                      </a:solidFill>
                    </a:lnR>
                    <a:lnT w="81361">
                      <a:solidFill>
                        <a:srgbClr val="FFFFFF"/>
                      </a:solidFill>
                    </a:lnT>
                    <a:lnB w="81362">
                      <a:solidFill>
                        <a:srgbClr val="FFFFFF"/>
                      </a:solidFill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BottomNavigationBar</a:t>
                      </a:r>
                    </a:p>
                  </a:txBody>
                  <a:tcPr marL="0" marR="0" marT="0" marB="0" horzOverflow="overflow">
                    <a:lnL w="81361">
                      <a:solidFill>
                        <a:srgbClr val="FFFFFF"/>
                      </a:solidFill>
                    </a:lnL>
                    <a:lnT w="81361">
                      <a:solidFill>
                        <a:srgbClr val="FFFFFF"/>
                      </a:solidFill>
                    </a:lnT>
                    <a:lnB w="81362">
                      <a:solidFill>
                        <a:srgbClr val="FFFFFF"/>
                      </a:solidFill>
                    </a:lnB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R="33019" algn="ctr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-10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TextField</a:t>
                      </a:r>
                    </a:p>
                  </a:txBody>
                  <a:tcPr marL="0" marR="0" marT="0" marB="0" horzOverflow="overflow">
                    <a:lnR w="81361">
                      <a:solidFill>
                        <a:srgbClr val="FFFFFF"/>
                      </a:solidFill>
                    </a:lnR>
                    <a:lnT w="81362">
                      <a:solidFill>
                        <a:srgbClr val="FFFFFF"/>
                      </a:solidFill>
                    </a:lnT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377829">
                        <a:spcBef>
                          <a:spcPts val="600"/>
                        </a:spcBef>
                        <a:defRPr sz="1800"/>
                      </a:pPr>
                      <a:r>
                        <a:rPr sz="900" spc="34">
                          <a:latin typeface="Microsoft Sans Serif"/>
                          <a:ea typeface="Microsoft Sans Serif"/>
                          <a:cs typeface="Microsoft Sans Serif"/>
                          <a:sym typeface="Microsoft Sans Serif"/>
                        </a:rPr>
                        <a:t>DropdownButton</a:t>
                      </a:r>
                    </a:p>
                  </a:txBody>
                  <a:tcPr marL="0" marR="0" marT="0" marB="0" horzOverflow="overflow">
                    <a:lnL w="81361">
                      <a:solidFill>
                        <a:srgbClr val="FFFFFF"/>
                      </a:solidFill>
                    </a:lnL>
                    <a:lnT w="81362">
                      <a:solidFill>
                        <a:srgbClr val="FFFFFF"/>
                      </a:solidFill>
                    </a:lnT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4" name="object 14"/>
          <p:cNvSpPr txBox="1"/>
          <p:nvPr/>
        </p:nvSpPr>
        <p:spPr>
          <a:xfrm>
            <a:off x="4060487" y="4135458"/>
            <a:ext cx="114808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b="1" spc="70"/>
            </a:pPr>
            <a:r>
              <a:t>Color</a:t>
            </a:r>
            <a:r>
              <a:rPr spc="-85"/>
              <a:t> </a:t>
            </a:r>
            <a:r>
              <a:rPr spc="75"/>
              <a:t>Scheme</a:t>
            </a:r>
          </a:p>
        </p:txBody>
      </p:sp>
      <p:grpSp>
        <p:nvGrpSpPr>
          <p:cNvPr id="365" name="object 15"/>
          <p:cNvGrpSpPr/>
          <p:nvPr/>
        </p:nvGrpSpPr>
        <p:grpSpPr>
          <a:xfrm>
            <a:off x="4073182" y="4506743"/>
            <a:ext cx="2115419" cy="325460"/>
            <a:chOff x="0" y="0"/>
            <a:chExt cx="2115418" cy="325458"/>
          </a:xfrm>
        </p:grpSpPr>
        <p:sp>
          <p:nvSpPr>
            <p:cNvPr id="355" name="object 16"/>
            <p:cNvSpPr/>
            <p:nvPr/>
          </p:nvSpPr>
          <p:spPr>
            <a:xfrm>
              <a:off x="5" y="0"/>
              <a:ext cx="325450" cy="325449"/>
            </a:xfrm>
            <a:prstGeom prst="rect">
              <a:avLst/>
            </a:prstGeom>
            <a:solidFill>
              <a:srgbClr val="F973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object 17"/>
            <p:cNvSpPr/>
            <p:nvPr/>
          </p:nvSpPr>
          <p:spPr>
            <a:xfrm>
              <a:off x="0" y="8"/>
              <a:ext cx="325452" cy="3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925" y="0"/>
                  </a:lnTo>
                  <a:lnTo>
                    <a:pt x="20925" y="20925"/>
                  </a:lnTo>
                  <a:lnTo>
                    <a:pt x="675" y="20925"/>
                  </a:lnTo>
                  <a:lnTo>
                    <a:pt x="675" y="675"/>
                  </a:lnTo>
                  <a:lnTo>
                    <a:pt x="20925" y="67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object 18"/>
            <p:cNvSpPr/>
            <p:nvPr/>
          </p:nvSpPr>
          <p:spPr>
            <a:xfrm>
              <a:off x="447495" y="0"/>
              <a:ext cx="325450" cy="325449"/>
            </a:xfrm>
            <a:prstGeom prst="rect">
              <a:avLst/>
            </a:prstGeom>
            <a:solidFill>
              <a:srgbClr val="22C5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object 19"/>
            <p:cNvSpPr/>
            <p:nvPr/>
          </p:nvSpPr>
          <p:spPr>
            <a:xfrm>
              <a:off x="447484" y="8"/>
              <a:ext cx="325452" cy="3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926" y="0"/>
                  </a:lnTo>
                  <a:lnTo>
                    <a:pt x="20926" y="20925"/>
                  </a:lnTo>
                  <a:lnTo>
                    <a:pt x="675" y="20925"/>
                  </a:lnTo>
                  <a:lnTo>
                    <a:pt x="675" y="675"/>
                  </a:lnTo>
                  <a:lnTo>
                    <a:pt x="20926" y="675"/>
                  </a:lnTo>
                  <a:lnTo>
                    <a:pt x="2092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object 20"/>
            <p:cNvSpPr/>
            <p:nvPr/>
          </p:nvSpPr>
          <p:spPr>
            <a:xfrm>
              <a:off x="894988" y="0"/>
              <a:ext cx="325450" cy="325449"/>
            </a:xfrm>
            <a:prstGeom prst="rect">
              <a:avLst/>
            </a:prstGeom>
            <a:solidFill>
              <a:srgbClr val="3B82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object 21"/>
            <p:cNvSpPr/>
            <p:nvPr/>
          </p:nvSpPr>
          <p:spPr>
            <a:xfrm>
              <a:off x="894981" y="8"/>
              <a:ext cx="325452" cy="3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925" y="0"/>
                  </a:lnTo>
                  <a:lnTo>
                    <a:pt x="20925" y="20925"/>
                  </a:lnTo>
                  <a:lnTo>
                    <a:pt x="675" y="20925"/>
                  </a:lnTo>
                  <a:lnTo>
                    <a:pt x="675" y="675"/>
                  </a:lnTo>
                  <a:lnTo>
                    <a:pt x="20925" y="67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object 22"/>
            <p:cNvSpPr/>
            <p:nvPr/>
          </p:nvSpPr>
          <p:spPr>
            <a:xfrm>
              <a:off x="1342478" y="0"/>
              <a:ext cx="325450" cy="325449"/>
            </a:xfrm>
            <a:prstGeom prst="rect">
              <a:avLst/>
            </a:prstGeom>
            <a:solidFill>
              <a:srgbClr val="EF444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object 23"/>
            <p:cNvSpPr/>
            <p:nvPr/>
          </p:nvSpPr>
          <p:spPr>
            <a:xfrm>
              <a:off x="1342479" y="8"/>
              <a:ext cx="325439" cy="3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926" y="0"/>
                  </a:lnTo>
                  <a:lnTo>
                    <a:pt x="20926" y="20925"/>
                  </a:lnTo>
                  <a:lnTo>
                    <a:pt x="674" y="20925"/>
                  </a:lnTo>
                  <a:lnTo>
                    <a:pt x="674" y="675"/>
                  </a:lnTo>
                  <a:lnTo>
                    <a:pt x="20926" y="675"/>
                  </a:lnTo>
                  <a:lnTo>
                    <a:pt x="2092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object 24"/>
            <p:cNvSpPr/>
            <p:nvPr/>
          </p:nvSpPr>
          <p:spPr>
            <a:xfrm>
              <a:off x="1789969" y="0"/>
              <a:ext cx="325450" cy="325449"/>
            </a:xfrm>
            <a:prstGeom prst="rect">
              <a:avLst/>
            </a:prstGeom>
            <a:solidFill>
              <a:srgbClr val="6B72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object 25"/>
            <p:cNvSpPr/>
            <p:nvPr/>
          </p:nvSpPr>
          <p:spPr>
            <a:xfrm>
              <a:off x="1789963" y="8"/>
              <a:ext cx="325452" cy="32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925" y="0"/>
                  </a:lnTo>
                  <a:lnTo>
                    <a:pt x="20925" y="20925"/>
                  </a:lnTo>
                  <a:lnTo>
                    <a:pt x="675" y="20925"/>
                  </a:lnTo>
                  <a:lnTo>
                    <a:pt x="675" y="675"/>
                  </a:lnTo>
                  <a:lnTo>
                    <a:pt x="20925" y="67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4E4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66" name="object 26"/>
          <p:cNvSpPr txBox="1"/>
          <p:nvPr/>
        </p:nvSpPr>
        <p:spPr>
          <a:xfrm>
            <a:off x="4060487" y="4895687"/>
            <a:ext cx="25114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9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Primary,</a:t>
            </a:r>
            <a:r>
              <a:rPr spc="45"/>
              <a:t> </a:t>
            </a:r>
            <a:r>
              <a:t>Success,</a:t>
            </a:r>
            <a:r>
              <a:rPr spc="45"/>
              <a:t> </a:t>
            </a:r>
            <a:r>
              <a:t>Info,</a:t>
            </a:r>
            <a:r>
              <a:rPr spc="50"/>
              <a:t> </a:t>
            </a:r>
            <a:r>
              <a:rPr spc="-10"/>
              <a:t>Error,</a:t>
            </a:r>
            <a:r>
              <a:rPr spc="45"/>
              <a:t> </a:t>
            </a:r>
            <a:r>
              <a:rPr spc="-10"/>
              <a:t>Neutral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0000FF"/>
      </a:hlink>
      <a:folHlink>
        <a:srgbClr val="FF00FF"/>
      </a:folHlink>
    </a:clrScheme>
    <a:fontScheme name="Facet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0000FF"/>
      </a:hlink>
      <a:folHlink>
        <a:srgbClr val="FF00FF"/>
      </a:folHlink>
    </a:clrScheme>
    <a:fontScheme name="Facet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3038</Words>
  <Application>Microsoft Office PowerPoint</Application>
  <PresentationFormat>Özel</PresentationFormat>
  <Paragraphs>658</Paragraphs>
  <Slides>41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50" baseType="lpstr">
      <vt:lpstr>Cambria</vt:lpstr>
      <vt:lpstr>Courier</vt:lpstr>
      <vt:lpstr>Courier New</vt:lpstr>
      <vt:lpstr>Helvetica</vt:lpstr>
      <vt:lpstr>Microsoft Sans Serif</vt:lpstr>
      <vt:lpstr>Segoe UI Emoji</vt:lpstr>
      <vt:lpstr>Times Roman</vt:lpstr>
      <vt:lpstr>Trebuchet MS</vt:lpstr>
      <vt:lpstr>Facet</vt:lpstr>
      <vt:lpstr>Restaurant Ordering and Management System Prototype Presentation     Fundamentals of Software Engineering    Spring 2024–2025</vt:lpstr>
      <vt:lpstr>System Architecture Overview</vt:lpstr>
      <vt:lpstr>System Flow Architecture</vt:lpstr>
      <vt:lpstr>System Architecture Block Diagram</vt:lpstr>
      <vt:lpstr>Architecture to Code Mapping</vt:lpstr>
      <vt:lpstr>API Integration Examples</vt:lpstr>
      <vt:lpstr>Technology Stack</vt:lpstr>
      <vt:lpstr>UI Design Principles </vt:lpstr>
      <vt:lpstr>UI Design Principles</vt:lpstr>
      <vt:lpstr>App Overview &amp; Role Selection</vt:lpstr>
      <vt:lpstr>Customer Journey –  Table Selection</vt:lpstr>
      <vt:lpstr>Order Management Interface</vt:lpstr>
      <vt:lpstr>Menu Browsing Experience</vt:lpstr>
      <vt:lpstr>Adding Items to Cart</vt:lpstr>
      <vt:lpstr>Cart Management &amp;  Order Submission</vt:lpstr>
      <vt:lpstr>Order Status Tracking</vt:lpstr>
      <vt:lpstr>Staff Login &amp; Management</vt:lpstr>
      <vt:lpstr>Kitchen Staff Interface</vt:lpstr>
      <vt:lpstr>Table Management System</vt:lpstr>
      <vt:lpstr>Table Service Interface</vt:lpstr>
      <vt:lpstr>Payment Processing System</vt:lpstr>
      <vt:lpstr>Payment Confirmation Process</vt:lpstr>
      <vt:lpstr>Admin Dashboard Overview</vt:lpstr>
      <vt:lpstr>Table Administration</vt:lpstr>
      <vt:lpstr>Menu Management System</vt:lpstr>
      <vt:lpstr>Staff Management</vt:lpstr>
      <vt:lpstr>Analytics &amp; Reporting</vt:lpstr>
      <vt:lpstr>Testing Strategy</vt:lpstr>
      <vt:lpstr>Test Cases</vt:lpstr>
      <vt:lpstr>Test Case 2: POST /api orders</vt:lpstr>
      <vt:lpstr>Test Case 3: GET /api/orders</vt:lpstr>
      <vt:lpstr>Test Case 4: POST /api/tables</vt:lpstr>
      <vt:lpstr>Test Case 5: PATCH /api/tables/:id/status</vt:lpstr>
      <vt:lpstr>Test Case 6:DELETE /api/tables/id</vt:lpstr>
      <vt:lpstr>Frontend UI Testing</vt:lpstr>
      <vt:lpstr>PowerPoint Sunusu</vt:lpstr>
      <vt:lpstr>Complete Demo Flow</vt:lpstr>
      <vt:lpstr>Implementation Status &amp; Future Work</vt:lpstr>
      <vt:lpstr>Implementation Status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Yaren Kılıç</cp:lastModifiedBy>
  <cp:revision>5</cp:revision>
  <dcterms:modified xsi:type="dcterms:W3CDTF">2025-07-16T07:32:02Z</dcterms:modified>
</cp:coreProperties>
</file>